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56" r:id="rId5"/>
    <p:sldId id="288" r:id="rId6"/>
    <p:sldId id="314" r:id="rId7"/>
    <p:sldId id="295" r:id="rId8"/>
    <p:sldId id="290" r:id="rId9"/>
    <p:sldId id="293" r:id="rId10"/>
    <p:sldId id="299" r:id="rId11"/>
    <p:sldId id="300" r:id="rId12"/>
    <p:sldId id="297" r:id="rId13"/>
    <p:sldId id="301" r:id="rId14"/>
    <p:sldId id="303" r:id="rId15"/>
    <p:sldId id="306" r:id="rId16"/>
    <p:sldId id="307" r:id="rId17"/>
    <p:sldId id="310" r:id="rId18"/>
    <p:sldId id="312" r:id="rId19"/>
    <p:sldId id="305" r:id="rId20"/>
    <p:sldId id="311" r:id="rId21"/>
    <p:sldId id="313" r:id="rId22"/>
    <p:sldId id="28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AEAF917-4DBA-4053-9A7C-A475A26118AA}">
          <p14:sldIdLst>
            <p14:sldId id="256"/>
            <p14:sldId id="288"/>
            <p14:sldId id="314"/>
            <p14:sldId id="295"/>
            <p14:sldId id="290"/>
            <p14:sldId id="293"/>
            <p14:sldId id="299"/>
            <p14:sldId id="300"/>
            <p14:sldId id="297"/>
            <p14:sldId id="301"/>
            <p14:sldId id="303"/>
            <p14:sldId id="306"/>
            <p14:sldId id="307"/>
            <p14:sldId id="310"/>
            <p14:sldId id="312"/>
            <p14:sldId id="305"/>
            <p14:sldId id="311"/>
            <p14:sldId id="313"/>
          </p14:sldIdLst>
        </p14:section>
        <p14:section name="Untitled Section" id="{50D9752F-B6BF-499F-A212-317EA377E7DB}">
          <p14:sldIdLst>
            <p14:sldId id="285"/>
          </p14:sldIdLst>
        </p14:section>
      </p14:sectionLst>
    </p:ext>
    <p:ext uri="{EFAFB233-063F-42B5-8137-9DF3F51BA10A}">
      <p15:sldGuideLst xmlns:p15="http://schemas.microsoft.com/office/powerpoint/2012/main">
        <p15:guide id="1" orient="horz" pos="2328" userDrawn="1">
          <p15:clr>
            <a:srgbClr val="A4A3A4"/>
          </p15:clr>
        </p15:guide>
        <p15:guide id="2" pos="3864" userDrawn="1">
          <p15:clr>
            <a:srgbClr val="A4A3A4"/>
          </p15:clr>
        </p15:guide>
        <p15:guide id="3" pos="7512" userDrawn="1">
          <p15:clr>
            <a:srgbClr val="A4A3A4"/>
          </p15:clr>
        </p15:guide>
        <p15:guide id="4" pos="144" userDrawn="1">
          <p15:clr>
            <a:srgbClr val="A4A3A4"/>
          </p15:clr>
        </p15:guide>
        <p15:guide id="5" orient="horz" pos="624" userDrawn="1">
          <p15:clr>
            <a:srgbClr val="A4A3A4"/>
          </p15:clr>
        </p15:guide>
        <p15:guide id="6" orient="horz" pos="405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52" autoAdjust="0"/>
  </p:normalViewPr>
  <p:slideViewPr>
    <p:cSldViewPr snapToGrid="0" showGuides="1">
      <p:cViewPr varScale="1">
        <p:scale>
          <a:sx n="62" d="100"/>
          <a:sy n="62" d="100"/>
        </p:scale>
        <p:origin x="840" y="72"/>
      </p:cViewPr>
      <p:guideLst>
        <p:guide orient="horz" pos="2328"/>
        <p:guide pos="3864"/>
        <p:guide pos="7512"/>
        <p:guide pos="144"/>
        <p:guide orient="horz" pos="624"/>
        <p:guide orient="horz" pos="4056"/>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65D3EB-CBDD-4100-83B7-3BFE0A8F41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72B4595-A79D-4567-9FE1-DCF31A42B3D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5C0719-993D-42E1-80ED-8F01056F36C2}" type="datetimeFigureOut">
              <a:rPr lang="en-US" smtClean="0"/>
              <a:t>2/20/2025</a:t>
            </a:fld>
            <a:endParaRPr lang="en-US" dirty="0"/>
          </a:p>
        </p:txBody>
      </p:sp>
      <p:sp>
        <p:nvSpPr>
          <p:cNvPr id="4" name="Footer Placeholder 3">
            <a:extLst>
              <a:ext uri="{FF2B5EF4-FFF2-40B4-BE49-F238E27FC236}">
                <a16:creationId xmlns:a16="http://schemas.microsoft.com/office/drawing/2014/main" id="{850E452F-E862-4273-987C-980229E532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3EE394C-9AD7-48EA-AB0F-18032A3E097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0421AD-3AC0-48CB-8727-BB447FD2264E}" type="slidenum">
              <a:rPr lang="en-US" smtClean="0"/>
              <a:t>‹#›</a:t>
            </a:fld>
            <a:endParaRPr lang="en-US" dirty="0"/>
          </a:p>
        </p:txBody>
      </p:sp>
    </p:spTree>
    <p:extLst>
      <p:ext uri="{BB962C8B-B14F-4D97-AF65-F5344CB8AC3E}">
        <p14:creationId xmlns:p14="http://schemas.microsoft.com/office/powerpoint/2010/main" val="3268159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D3BC9C-6C58-464F-B94E-FD73C5FB016E}" type="datetimeFigureOut">
              <a:rPr lang="en-US" smtClean="0"/>
              <a:t>2/20/2025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60DC36-8EFA-4378-9855-E019C55AC472}" type="slidenum">
              <a:rPr lang="en-US" smtClean="0"/>
              <a:t>‹#›</a:t>
            </a:fld>
            <a:endParaRPr lang="en-US" dirty="0"/>
          </a:p>
        </p:txBody>
      </p:sp>
    </p:spTree>
    <p:extLst>
      <p:ext uri="{BB962C8B-B14F-4D97-AF65-F5344CB8AC3E}">
        <p14:creationId xmlns:p14="http://schemas.microsoft.com/office/powerpoint/2010/main" val="1877053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1</a:t>
            </a:fld>
            <a:endParaRPr lang="en-US" dirty="0"/>
          </a:p>
        </p:txBody>
      </p:sp>
    </p:spTree>
    <p:extLst>
      <p:ext uri="{BB962C8B-B14F-4D97-AF65-F5344CB8AC3E}">
        <p14:creationId xmlns:p14="http://schemas.microsoft.com/office/powerpoint/2010/main" val="1773527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19</a:t>
            </a:fld>
            <a:endParaRPr lang="en-US" dirty="0"/>
          </a:p>
        </p:txBody>
      </p:sp>
    </p:spTree>
    <p:extLst>
      <p:ext uri="{BB962C8B-B14F-4D97-AF65-F5344CB8AC3E}">
        <p14:creationId xmlns:p14="http://schemas.microsoft.com/office/powerpoint/2010/main" val="396791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F864C-44C4-4000-952D-01F31BFB3F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392E06-C914-467E-9D4F-BD763EDA2D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BEFBAF-82E9-49AD-B2CF-7D154E024431}"/>
              </a:ext>
            </a:extLst>
          </p:cNvPr>
          <p:cNvSpPr>
            <a:spLocks noGrp="1"/>
          </p:cNvSpPr>
          <p:nvPr>
            <p:ph type="dt" sz="half" idx="10"/>
          </p:nvPr>
        </p:nvSpPr>
        <p:spPr/>
        <p:txBody>
          <a:bodyPr/>
          <a:lstStyle/>
          <a:p>
            <a:fld id="{40DA1498-92C7-4E4B-8045-C9195F453964}" type="datetimeFigureOut">
              <a:rPr lang="en-US" smtClean="0"/>
              <a:t>2/20/2025</a:t>
            </a:fld>
            <a:endParaRPr lang="en-US" dirty="0"/>
          </a:p>
        </p:txBody>
      </p:sp>
      <p:sp>
        <p:nvSpPr>
          <p:cNvPr id="5" name="Footer Placeholder 4">
            <a:extLst>
              <a:ext uri="{FF2B5EF4-FFF2-40B4-BE49-F238E27FC236}">
                <a16:creationId xmlns:a16="http://schemas.microsoft.com/office/drawing/2014/main" id="{5AD8006A-94B1-44F7-972D-56767EDE3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E7BFAB-D84B-45E1-A0BD-2516AC14F8AC}"/>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48564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7B869-BFB2-4C20-8AB1-46704BB3D1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F007DB-4F12-4428-9C48-5120DF0704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FFA8DA-0E31-4CA6-BBFC-2467AAD1D30B}"/>
              </a:ext>
            </a:extLst>
          </p:cNvPr>
          <p:cNvSpPr>
            <a:spLocks noGrp="1"/>
          </p:cNvSpPr>
          <p:nvPr>
            <p:ph type="dt" sz="half" idx="10"/>
          </p:nvPr>
        </p:nvSpPr>
        <p:spPr/>
        <p:txBody>
          <a:bodyPr/>
          <a:lstStyle/>
          <a:p>
            <a:fld id="{40DA1498-92C7-4E4B-8045-C9195F453964}" type="datetimeFigureOut">
              <a:rPr lang="en-US" smtClean="0"/>
              <a:t>2/20/2025</a:t>
            </a:fld>
            <a:endParaRPr lang="en-US" dirty="0"/>
          </a:p>
        </p:txBody>
      </p:sp>
      <p:sp>
        <p:nvSpPr>
          <p:cNvPr id="5" name="Footer Placeholder 4">
            <a:extLst>
              <a:ext uri="{FF2B5EF4-FFF2-40B4-BE49-F238E27FC236}">
                <a16:creationId xmlns:a16="http://schemas.microsoft.com/office/drawing/2014/main" id="{064974BD-9845-459A-9AAA-12731E2507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A71B0A-FDFB-4B2C-A9EC-2334C590013E}"/>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931409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0B5D73-1652-4A8E-B5A3-101523D729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B7FB99-7425-444D-B602-01B672BCE8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EEA9C5-552A-48A1-AB54-ED54209B3B48}"/>
              </a:ext>
            </a:extLst>
          </p:cNvPr>
          <p:cNvSpPr>
            <a:spLocks noGrp="1"/>
          </p:cNvSpPr>
          <p:nvPr>
            <p:ph type="dt" sz="half" idx="10"/>
          </p:nvPr>
        </p:nvSpPr>
        <p:spPr/>
        <p:txBody>
          <a:bodyPr/>
          <a:lstStyle/>
          <a:p>
            <a:fld id="{40DA1498-92C7-4E4B-8045-C9195F453964}" type="datetimeFigureOut">
              <a:rPr lang="en-US" smtClean="0"/>
              <a:t>2/20/2025</a:t>
            </a:fld>
            <a:endParaRPr lang="en-US" dirty="0"/>
          </a:p>
        </p:txBody>
      </p:sp>
      <p:sp>
        <p:nvSpPr>
          <p:cNvPr id="5" name="Footer Placeholder 4">
            <a:extLst>
              <a:ext uri="{FF2B5EF4-FFF2-40B4-BE49-F238E27FC236}">
                <a16:creationId xmlns:a16="http://schemas.microsoft.com/office/drawing/2014/main" id="{1A83AAA3-4155-48FB-8F00-16DBE0C9C25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694EAE-CB3C-4DEF-A66D-583C7AAC92D8}"/>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174680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07FBE-061D-452C-A8A6-213063CFD6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3A3535-1708-499D-B5D2-7D8F9FD182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B06063-A112-49AB-80C8-504D99ECD771}"/>
              </a:ext>
            </a:extLst>
          </p:cNvPr>
          <p:cNvSpPr>
            <a:spLocks noGrp="1"/>
          </p:cNvSpPr>
          <p:nvPr>
            <p:ph type="dt" sz="half" idx="10"/>
          </p:nvPr>
        </p:nvSpPr>
        <p:spPr/>
        <p:txBody>
          <a:bodyPr/>
          <a:lstStyle/>
          <a:p>
            <a:fld id="{40DA1498-92C7-4E4B-8045-C9195F453964}" type="datetimeFigureOut">
              <a:rPr lang="en-US" smtClean="0"/>
              <a:t>2/20/2025</a:t>
            </a:fld>
            <a:endParaRPr lang="en-US" dirty="0"/>
          </a:p>
        </p:txBody>
      </p:sp>
      <p:sp>
        <p:nvSpPr>
          <p:cNvPr id="5" name="Footer Placeholder 4">
            <a:extLst>
              <a:ext uri="{FF2B5EF4-FFF2-40B4-BE49-F238E27FC236}">
                <a16:creationId xmlns:a16="http://schemas.microsoft.com/office/drawing/2014/main" id="{6344C8D5-F898-4318-A76D-1FBD873291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76EC76-E8E8-4FFA-B671-7FA2F3EF5DEF}"/>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2789287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2CABF-E3C1-431A-A69C-D4881CC43F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584226-69DA-4211-B2C8-C29FD05A4A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FF82DB-B518-40FD-8A66-44B874C055FB}"/>
              </a:ext>
            </a:extLst>
          </p:cNvPr>
          <p:cNvSpPr>
            <a:spLocks noGrp="1"/>
          </p:cNvSpPr>
          <p:nvPr>
            <p:ph type="dt" sz="half" idx="10"/>
          </p:nvPr>
        </p:nvSpPr>
        <p:spPr/>
        <p:txBody>
          <a:bodyPr/>
          <a:lstStyle/>
          <a:p>
            <a:fld id="{40DA1498-92C7-4E4B-8045-C9195F453964}" type="datetimeFigureOut">
              <a:rPr lang="en-US" smtClean="0"/>
              <a:t>2/20/2025</a:t>
            </a:fld>
            <a:endParaRPr lang="en-US" dirty="0"/>
          </a:p>
        </p:txBody>
      </p:sp>
      <p:sp>
        <p:nvSpPr>
          <p:cNvPr id="5" name="Footer Placeholder 4">
            <a:extLst>
              <a:ext uri="{FF2B5EF4-FFF2-40B4-BE49-F238E27FC236}">
                <a16:creationId xmlns:a16="http://schemas.microsoft.com/office/drawing/2014/main" id="{FCC1CCEE-725F-4745-837B-87EFB70E71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561522A-E0E6-406B-BF30-A7C7A57294BE}"/>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1230041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C9BDC-6F21-4EF5-A8DD-E35E27EACA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968D5F-2AB6-42D3-A54E-AB3E603251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5AB07F-D5F7-402A-AE4E-027BF1CA91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108EDC-3863-43B9-93C7-37465DC73B28}"/>
              </a:ext>
            </a:extLst>
          </p:cNvPr>
          <p:cNvSpPr>
            <a:spLocks noGrp="1"/>
          </p:cNvSpPr>
          <p:nvPr>
            <p:ph type="dt" sz="half" idx="10"/>
          </p:nvPr>
        </p:nvSpPr>
        <p:spPr/>
        <p:txBody>
          <a:bodyPr/>
          <a:lstStyle/>
          <a:p>
            <a:fld id="{40DA1498-92C7-4E4B-8045-C9195F453964}" type="datetimeFigureOut">
              <a:rPr lang="en-US" smtClean="0"/>
              <a:t>2/20/2025</a:t>
            </a:fld>
            <a:endParaRPr lang="en-US" dirty="0"/>
          </a:p>
        </p:txBody>
      </p:sp>
      <p:sp>
        <p:nvSpPr>
          <p:cNvPr id="6" name="Footer Placeholder 5">
            <a:extLst>
              <a:ext uri="{FF2B5EF4-FFF2-40B4-BE49-F238E27FC236}">
                <a16:creationId xmlns:a16="http://schemas.microsoft.com/office/drawing/2014/main" id="{A777D452-958D-4159-A9A4-16DD29680A0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89654B6-1460-48B9-AC7E-592F68BAB276}"/>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97404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8C848-926A-4FD3-A311-A100A2662B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8ECD90-B4F0-4DFB-BB3D-F231020789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5A6C3A-033E-474B-AB97-D8291A04E7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32B928-3A23-4FCA-AD1F-E45A467B54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DC8376-6FC6-4A11-B0DB-9A148E9C00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80206F-8846-425C-A56E-16FFBA442014}"/>
              </a:ext>
            </a:extLst>
          </p:cNvPr>
          <p:cNvSpPr>
            <a:spLocks noGrp="1"/>
          </p:cNvSpPr>
          <p:nvPr>
            <p:ph type="dt" sz="half" idx="10"/>
          </p:nvPr>
        </p:nvSpPr>
        <p:spPr/>
        <p:txBody>
          <a:bodyPr/>
          <a:lstStyle/>
          <a:p>
            <a:fld id="{40DA1498-92C7-4E4B-8045-C9195F453964}" type="datetimeFigureOut">
              <a:rPr lang="en-US" smtClean="0"/>
              <a:t>2/20/2025</a:t>
            </a:fld>
            <a:endParaRPr lang="en-US" dirty="0"/>
          </a:p>
        </p:txBody>
      </p:sp>
      <p:sp>
        <p:nvSpPr>
          <p:cNvPr id="8" name="Footer Placeholder 7">
            <a:extLst>
              <a:ext uri="{FF2B5EF4-FFF2-40B4-BE49-F238E27FC236}">
                <a16:creationId xmlns:a16="http://schemas.microsoft.com/office/drawing/2014/main" id="{6A45E89F-12CF-4561-A5F2-1E05783A306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EB4DFE4-927C-43B1-A061-5CB97FFB33BE}"/>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469058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0E367-8DA0-4655-BCBC-F4280D8642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EF9592-AA3C-4CF8-A5DB-4D010195A438}"/>
              </a:ext>
            </a:extLst>
          </p:cNvPr>
          <p:cNvSpPr>
            <a:spLocks noGrp="1"/>
          </p:cNvSpPr>
          <p:nvPr>
            <p:ph type="dt" sz="half" idx="10"/>
          </p:nvPr>
        </p:nvSpPr>
        <p:spPr/>
        <p:txBody>
          <a:bodyPr/>
          <a:lstStyle/>
          <a:p>
            <a:fld id="{40DA1498-92C7-4E4B-8045-C9195F453964}" type="datetimeFigureOut">
              <a:rPr lang="en-US" smtClean="0"/>
              <a:t>2/20/2025</a:t>
            </a:fld>
            <a:endParaRPr lang="en-US" dirty="0"/>
          </a:p>
        </p:txBody>
      </p:sp>
      <p:sp>
        <p:nvSpPr>
          <p:cNvPr id="4" name="Footer Placeholder 3">
            <a:extLst>
              <a:ext uri="{FF2B5EF4-FFF2-40B4-BE49-F238E27FC236}">
                <a16:creationId xmlns:a16="http://schemas.microsoft.com/office/drawing/2014/main" id="{3C2C9377-F93E-4515-852A-2647077551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AED076D-476B-42BA-8795-14FE6C1E6974}"/>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625551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A599B4-6AB2-4190-82B5-7667EE1E922A}"/>
              </a:ext>
            </a:extLst>
          </p:cNvPr>
          <p:cNvSpPr>
            <a:spLocks noGrp="1"/>
          </p:cNvSpPr>
          <p:nvPr>
            <p:ph type="dt" sz="half" idx="10"/>
          </p:nvPr>
        </p:nvSpPr>
        <p:spPr/>
        <p:txBody>
          <a:bodyPr/>
          <a:lstStyle/>
          <a:p>
            <a:fld id="{40DA1498-92C7-4E4B-8045-C9195F453964}" type="datetimeFigureOut">
              <a:rPr lang="en-US" smtClean="0"/>
              <a:t>2/20/2025</a:t>
            </a:fld>
            <a:endParaRPr lang="en-US" dirty="0"/>
          </a:p>
        </p:txBody>
      </p:sp>
      <p:sp>
        <p:nvSpPr>
          <p:cNvPr id="3" name="Footer Placeholder 2">
            <a:extLst>
              <a:ext uri="{FF2B5EF4-FFF2-40B4-BE49-F238E27FC236}">
                <a16:creationId xmlns:a16="http://schemas.microsoft.com/office/drawing/2014/main" id="{1B8FBFB3-AD86-4E39-B8AE-B4EC1452815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9A4AF55-C114-4B60-9A20-56B00A11B3BF}"/>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058200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83DA1-5CB8-405D-9613-8A9B7BC566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42BB15-A24D-42E9-9CAE-BB82722630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F0849D-D3C3-462A-9751-4EAB0B9145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80DD20-7A20-4574-98A4-427795876739}"/>
              </a:ext>
            </a:extLst>
          </p:cNvPr>
          <p:cNvSpPr>
            <a:spLocks noGrp="1"/>
          </p:cNvSpPr>
          <p:nvPr>
            <p:ph type="dt" sz="half" idx="10"/>
          </p:nvPr>
        </p:nvSpPr>
        <p:spPr/>
        <p:txBody>
          <a:bodyPr/>
          <a:lstStyle/>
          <a:p>
            <a:fld id="{40DA1498-92C7-4E4B-8045-C9195F453964}" type="datetimeFigureOut">
              <a:rPr lang="en-US" smtClean="0"/>
              <a:t>2/20/2025</a:t>
            </a:fld>
            <a:endParaRPr lang="en-US" dirty="0"/>
          </a:p>
        </p:txBody>
      </p:sp>
      <p:sp>
        <p:nvSpPr>
          <p:cNvPr id="6" name="Footer Placeholder 5">
            <a:extLst>
              <a:ext uri="{FF2B5EF4-FFF2-40B4-BE49-F238E27FC236}">
                <a16:creationId xmlns:a16="http://schemas.microsoft.com/office/drawing/2014/main" id="{54D0ED2B-71C4-421A-9DB0-676E00C10BD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C4572A-ADFC-4C53-BCA2-42BDF693BC4D}"/>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230950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F5C67-EEEC-4AB0-9653-0F80D6B109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D50D6D-5277-4324-AF23-5FAF007834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5275657-2BF9-4761-96B6-50EE3CFCF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3C3F7B-A4C8-4F9D-8165-BC5186EA0929}"/>
              </a:ext>
            </a:extLst>
          </p:cNvPr>
          <p:cNvSpPr>
            <a:spLocks noGrp="1"/>
          </p:cNvSpPr>
          <p:nvPr>
            <p:ph type="dt" sz="half" idx="10"/>
          </p:nvPr>
        </p:nvSpPr>
        <p:spPr/>
        <p:txBody>
          <a:bodyPr/>
          <a:lstStyle/>
          <a:p>
            <a:fld id="{40DA1498-92C7-4E4B-8045-C9195F453964}" type="datetimeFigureOut">
              <a:rPr lang="en-US" smtClean="0"/>
              <a:t>2/20/2025</a:t>
            </a:fld>
            <a:endParaRPr lang="en-US" dirty="0"/>
          </a:p>
        </p:txBody>
      </p:sp>
      <p:sp>
        <p:nvSpPr>
          <p:cNvPr id="6" name="Footer Placeholder 5">
            <a:extLst>
              <a:ext uri="{FF2B5EF4-FFF2-40B4-BE49-F238E27FC236}">
                <a16:creationId xmlns:a16="http://schemas.microsoft.com/office/drawing/2014/main" id="{DE696EA5-2FA2-464D-982F-C53E6426A84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911B398-191B-4AB1-86ED-00D0046EACF5}"/>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158660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3445CA-54C1-4DDE-A216-DD2414E3F5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06395A-6879-4E93-B24E-067F88AC1D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0FF5B-A6A6-4F0F-AA5D-3F0F69A43A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A1498-92C7-4E4B-8045-C9195F453964}" type="datetimeFigureOut">
              <a:rPr lang="en-US" smtClean="0"/>
              <a:t>2/20/2025</a:t>
            </a:fld>
            <a:endParaRPr lang="en-US" dirty="0"/>
          </a:p>
        </p:txBody>
      </p:sp>
      <p:sp>
        <p:nvSpPr>
          <p:cNvPr id="5" name="Footer Placeholder 4">
            <a:extLst>
              <a:ext uri="{FF2B5EF4-FFF2-40B4-BE49-F238E27FC236}">
                <a16:creationId xmlns:a16="http://schemas.microsoft.com/office/drawing/2014/main" id="{FA798FAA-76CC-42EF-8BE0-466A41BBAB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149FF02-6890-4E10-B958-1097AD32C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EDF93-2BFD-41CA-ABC7-B039102F3792}" type="slidenum">
              <a:rPr lang="en-US" smtClean="0"/>
              <a:t>‹#›</a:t>
            </a:fld>
            <a:endParaRPr lang="en-US" dirty="0"/>
          </a:p>
        </p:txBody>
      </p:sp>
    </p:spTree>
    <p:extLst>
      <p:ext uri="{BB962C8B-B14F-4D97-AF65-F5344CB8AC3E}">
        <p14:creationId xmlns:p14="http://schemas.microsoft.com/office/powerpoint/2010/main" val="2603789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svg"/><Relationship Id="rId10" Type="http://schemas.openxmlformats.org/officeDocument/2006/relationships/image" Target="../media/image2.png"/><Relationship Id="rId4" Type="http://schemas.openxmlformats.org/officeDocument/2006/relationships/image" Target="../media/image18.png"/><Relationship Id="rId9" Type="http://schemas.openxmlformats.org/officeDocument/2006/relationships/image" Target="../media/image23.sv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simsa.ca/" TargetMode="External"/><Relationship Id="rId2" Type="http://schemas.openxmlformats.org/officeDocument/2006/relationships/hyperlink" Target="https://www.ocni.ca/" TargetMode="Externa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zigZag">
          <a:fgClr>
            <a:schemeClr val="accent3">
              <a:lumMod val="75000"/>
            </a:schemeClr>
          </a:fgClr>
          <a:bgClr>
            <a:schemeClr val="accent3">
              <a:lumMod val="50000"/>
            </a:schemeClr>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00AEF-1595-4419-801B-6E36A33BB8CF}"/>
              </a:ext>
            </a:extLst>
          </p:cNvPr>
          <p:cNvSpPr>
            <a:spLocks noGrp="1"/>
          </p:cNvSpPr>
          <p:nvPr>
            <p:ph type="ctrTitle"/>
          </p:nvPr>
        </p:nvSpPr>
        <p:spPr>
          <a:xfrm>
            <a:off x="1338019" y="1721618"/>
            <a:ext cx="9144000" cy="1551194"/>
          </a:xfrm>
        </p:spPr>
        <p:txBody>
          <a:bodyPr lIns="0" tIns="0" rIns="0" bIns="0" anchor="t">
            <a:spAutoFit/>
          </a:bodyPr>
          <a:lstStyle/>
          <a:p>
            <a:r>
              <a:rPr lang="en-US" sz="2800" b="1" dirty="0">
                <a:solidFill>
                  <a:schemeClr val="bg1"/>
                </a:solidFill>
              </a:rPr>
              <a:t>Financing and Investment Opportunities </a:t>
            </a:r>
            <a:br>
              <a:rPr lang="en-US" sz="2800" b="1" dirty="0">
                <a:solidFill>
                  <a:schemeClr val="bg1"/>
                </a:solidFill>
              </a:rPr>
            </a:br>
            <a:r>
              <a:rPr lang="en-US" sz="2800" b="1" dirty="0">
                <a:solidFill>
                  <a:schemeClr val="bg1"/>
                </a:solidFill>
              </a:rPr>
              <a:t>SMR Supply Chain</a:t>
            </a:r>
            <a:br>
              <a:rPr lang="en-US" sz="2800" dirty="0">
                <a:solidFill>
                  <a:schemeClr val="bg1"/>
                </a:solidFill>
              </a:rPr>
            </a:br>
            <a:r>
              <a:rPr lang="en-US" sz="2800" b="1" dirty="0">
                <a:solidFill>
                  <a:schemeClr val="bg1"/>
                </a:solidFill>
              </a:rPr>
              <a:t>First Nations Power Authority</a:t>
            </a:r>
            <a:br>
              <a:rPr lang="en-US" sz="2800" b="1" dirty="0">
                <a:solidFill>
                  <a:schemeClr val="bg1"/>
                </a:solidFill>
              </a:rPr>
            </a:br>
            <a:r>
              <a:rPr lang="en-US" sz="2800" b="1" dirty="0">
                <a:solidFill>
                  <a:schemeClr val="bg1"/>
                </a:solidFill>
              </a:rPr>
              <a:t>February 20, 2025</a:t>
            </a:r>
            <a:endParaRPr lang="en-US" b="1" dirty="0">
              <a:solidFill>
                <a:schemeClr val="bg1"/>
              </a:solidFill>
            </a:endParaRPr>
          </a:p>
        </p:txBody>
      </p:sp>
      <p:sp>
        <p:nvSpPr>
          <p:cNvPr id="4" name="Diamond 3">
            <a:extLst>
              <a:ext uri="{FF2B5EF4-FFF2-40B4-BE49-F238E27FC236}">
                <a16:creationId xmlns:a16="http://schemas.microsoft.com/office/drawing/2014/main" id="{1C59176D-59A8-4C02-B448-EE01232FB3E7}"/>
              </a:ext>
              <a:ext uri="{C183D7F6-B498-43B3-948B-1728B52AA6E4}">
                <adec:decorative xmlns:adec="http://schemas.microsoft.com/office/drawing/2017/decorative" val="1"/>
              </a:ext>
            </a:extLst>
          </p:cNvPr>
          <p:cNvSpPr/>
          <p:nvPr/>
        </p:nvSpPr>
        <p:spPr>
          <a:xfrm>
            <a:off x="4575341" y="492145"/>
            <a:ext cx="2607364" cy="2607364"/>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iamond 4">
            <a:extLst>
              <a:ext uri="{FF2B5EF4-FFF2-40B4-BE49-F238E27FC236}">
                <a16:creationId xmlns:a16="http://schemas.microsoft.com/office/drawing/2014/main" id="{A50B1817-3C7F-41BC-8557-7A00C928EE16}"/>
              </a:ext>
              <a:ext uri="{C183D7F6-B498-43B3-948B-1728B52AA6E4}">
                <adec:decorative xmlns:adec="http://schemas.microsoft.com/office/drawing/2017/decorative" val="1"/>
              </a:ext>
            </a:extLst>
          </p:cNvPr>
          <p:cNvSpPr/>
          <p:nvPr/>
        </p:nvSpPr>
        <p:spPr>
          <a:xfrm>
            <a:off x="4139276" y="1235938"/>
            <a:ext cx="3541486" cy="3541486"/>
          </a:xfrm>
          <a:prstGeom prst="diamond">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Small Modular Reactors: An overview | ANSTO">
            <a:extLst>
              <a:ext uri="{FF2B5EF4-FFF2-40B4-BE49-F238E27FC236}">
                <a16:creationId xmlns:a16="http://schemas.microsoft.com/office/drawing/2014/main" id="{90658A4E-2BA0-F841-6F4B-F49D67EFEC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1098" y="3522918"/>
            <a:ext cx="2981826" cy="2952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EFB5A18-D5DA-9F06-A3BE-B3F52AF4CFA0}"/>
              </a:ext>
            </a:extLst>
          </p:cNvPr>
          <p:cNvSpPr/>
          <p:nvPr/>
        </p:nvSpPr>
        <p:spPr>
          <a:xfrm>
            <a:off x="4481098" y="5160936"/>
            <a:ext cx="741831" cy="821410"/>
          </a:xfrm>
          <a:prstGeom prst="rect">
            <a:avLst/>
          </a:prstGeom>
          <a:solidFill>
            <a:schemeClr val="lt1">
              <a:alpha val="0"/>
            </a:schemeClr>
          </a:solid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spTree>
    <p:extLst>
      <p:ext uri="{BB962C8B-B14F-4D97-AF65-F5344CB8AC3E}">
        <p14:creationId xmlns:p14="http://schemas.microsoft.com/office/powerpoint/2010/main" val="2387849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8F919-3186-3968-0611-77D7B34E66B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173124-A599-38F3-1E8D-6B1DCF4FFB59}"/>
              </a:ext>
            </a:extLst>
          </p:cNvPr>
          <p:cNvSpPr>
            <a:spLocks noGrp="1"/>
          </p:cNvSpPr>
          <p:nvPr>
            <p:ph type="title"/>
          </p:nvPr>
        </p:nvSpPr>
        <p:spPr>
          <a:xfrm>
            <a:off x="838200" y="365125"/>
            <a:ext cx="10515600" cy="874739"/>
          </a:xfrm>
        </p:spPr>
        <p:txBody>
          <a:bodyPr>
            <a:normAutofit/>
          </a:bodyPr>
          <a:lstStyle/>
          <a:p>
            <a:r>
              <a:rPr lang="en-CA" sz="2800" i="1" dirty="0"/>
              <a:t>Strategic Considerations </a:t>
            </a:r>
          </a:p>
        </p:txBody>
      </p:sp>
      <p:sp>
        <p:nvSpPr>
          <p:cNvPr id="5" name="Content Placeholder 4">
            <a:extLst>
              <a:ext uri="{FF2B5EF4-FFF2-40B4-BE49-F238E27FC236}">
                <a16:creationId xmlns:a16="http://schemas.microsoft.com/office/drawing/2014/main" id="{C6203E95-C61C-1BDA-C5C5-6873342B2566}"/>
              </a:ext>
            </a:extLst>
          </p:cNvPr>
          <p:cNvSpPr>
            <a:spLocks noGrp="1"/>
          </p:cNvSpPr>
          <p:nvPr>
            <p:ph sz="half" idx="1"/>
          </p:nvPr>
        </p:nvSpPr>
        <p:spPr>
          <a:xfrm>
            <a:off x="635000" y="1239864"/>
            <a:ext cx="9960429" cy="5106633"/>
          </a:xfrm>
        </p:spPr>
        <p:txBody>
          <a:bodyPr/>
          <a:lstStyle/>
          <a:p>
            <a:pPr marL="0" lvl="0" indent="0" fontAlgn="base">
              <a:buNone/>
              <a:tabLst>
                <a:tab pos="457200" algn="l"/>
              </a:tabLst>
            </a:pPr>
            <a:r>
              <a:rPr lang="en-CA" sz="2400" b="1" dirty="0"/>
              <a:t>Standardization</a:t>
            </a:r>
          </a:p>
          <a:p>
            <a:pPr lvl="0">
              <a:spcAft>
                <a:spcPts val="800"/>
              </a:spcAft>
              <a:buFont typeface="Segoe UI Light" panose="020B0502040204020203" pitchFamily="34" charset="0"/>
              <a:buChar char="−"/>
              <a:tabLst>
                <a:tab pos="457200" algn="l"/>
              </a:tabLst>
            </a:pPr>
            <a:r>
              <a:rPr lang="en-CA" sz="2000" dirty="0"/>
              <a:t>Develop standardized SMR designs components to improve efficiency, reduce costs, and simplify the regulatory approval process.</a:t>
            </a:r>
          </a:p>
          <a:p>
            <a:pPr marL="0" indent="0" fontAlgn="base">
              <a:buNone/>
              <a:tabLst>
                <a:tab pos="457200" algn="l"/>
              </a:tabLst>
            </a:pPr>
            <a:r>
              <a:rPr lang="en-CA" sz="2400" b="1" dirty="0"/>
              <a:t>Collaboration</a:t>
            </a:r>
          </a:p>
          <a:p>
            <a:pPr>
              <a:spcAft>
                <a:spcPts val="800"/>
              </a:spcAft>
              <a:buFont typeface="Segoe UI Light" panose="020B0502040204020203" pitchFamily="34" charset="0"/>
              <a:buChar char="−"/>
              <a:tabLst>
                <a:tab pos="457200" algn="l"/>
              </a:tabLst>
            </a:pPr>
            <a:r>
              <a:rPr lang="en-CA" sz="2000" dirty="0"/>
              <a:t>Foster partnerships between governments, academia, and industry to accelerate innovation and reduce risks.</a:t>
            </a:r>
          </a:p>
          <a:p>
            <a:pPr marL="0" lvl="0" indent="0" fontAlgn="base">
              <a:buNone/>
              <a:tabLst>
                <a:tab pos="457200" algn="l"/>
              </a:tabLst>
            </a:pPr>
            <a:r>
              <a:rPr lang="en-CA" sz="2400" b="1" dirty="0"/>
              <a:t>Workforce Development</a:t>
            </a:r>
          </a:p>
          <a:p>
            <a:pPr lvl="0">
              <a:spcAft>
                <a:spcPts val="800"/>
              </a:spcAft>
              <a:buFont typeface="Segoe UI Light" panose="020B0502040204020203" pitchFamily="34" charset="0"/>
              <a:buChar char="−"/>
              <a:tabLst>
                <a:tab pos="457200" algn="l"/>
              </a:tabLst>
            </a:pPr>
            <a:r>
              <a:rPr lang="en-CA" sz="2000" dirty="0"/>
              <a:t>Invest in education and training to build a skilled workforce to support various aspects of SMR supply chain</a:t>
            </a:r>
          </a:p>
          <a:p>
            <a:pPr marL="0" lvl="0" indent="0">
              <a:lnSpc>
                <a:spcPct val="115000"/>
              </a:lnSpc>
              <a:buNone/>
              <a:tabLst>
                <a:tab pos="457200" algn="l"/>
              </a:tabLst>
            </a:pPr>
            <a:r>
              <a:rPr lang="en-CA" sz="2400" b="1" dirty="0"/>
              <a:t>Supply Chain Resilience</a:t>
            </a:r>
          </a:p>
          <a:p>
            <a:pPr>
              <a:spcAft>
                <a:spcPts val="800"/>
              </a:spcAft>
              <a:buFont typeface="Segoe UI Light" panose="020B0502040204020203" pitchFamily="34" charset="0"/>
              <a:buChar char="−"/>
              <a:tabLst>
                <a:tab pos="457200" algn="l"/>
              </a:tabLst>
            </a:pPr>
            <a:r>
              <a:rPr lang="en-CA" sz="2000" dirty="0"/>
              <a:t>Diversify suppliers and development of alternative sourcing strategies to  mitigate the impact of disruptions</a:t>
            </a:r>
          </a:p>
          <a:p>
            <a:endParaRPr lang="en-CA" dirty="0"/>
          </a:p>
        </p:txBody>
      </p:sp>
      <p:pic>
        <p:nvPicPr>
          <p:cNvPr id="8" name="Graphic 7" descr="Business Growth with solid fill">
            <a:extLst>
              <a:ext uri="{FF2B5EF4-FFF2-40B4-BE49-F238E27FC236}">
                <a16:creationId xmlns:a16="http://schemas.microsoft.com/office/drawing/2014/main" id="{8F676930-C479-0490-B163-2626DD4E9D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95429" y="2604760"/>
            <a:ext cx="914400" cy="914400"/>
          </a:xfrm>
          <a:prstGeom prst="rect">
            <a:avLst/>
          </a:prstGeom>
        </p:spPr>
      </p:pic>
      <p:pic>
        <p:nvPicPr>
          <p:cNvPr id="10" name="Graphic 9" descr="Teacher with solid fill">
            <a:extLst>
              <a:ext uri="{FF2B5EF4-FFF2-40B4-BE49-F238E27FC236}">
                <a16:creationId xmlns:a16="http://schemas.microsoft.com/office/drawing/2014/main" id="{8B5711A0-8DEA-5B25-88C0-A3E7CD0F68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95429" y="3805022"/>
            <a:ext cx="914400" cy="914400"/>
          </a:xfrm>
          <a:prstGeom prst="rect">
            <a:avLst/>
          </a:prstGeom>
        </p:spPr>
      </p:pic>
      <p:pic>
        <p:nvPicPr>
          <p:cNvPr id="13" name="Graphic 12" descr="Chevron arrows with solid fill">
            <a:extLst>
              <a:ext uri="{FF2B5EF4-FFF2-40B4-BE49-F238E27FC236}">
                <a16:creationId xmlns:a16="http://schemas.microsoft.com/office/drawing/2014/main" id="{9E0A0DC8-BF30-8D71-159A-0145E09C3A1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95429" y="1318275"/>
            <a:ext cx="914400" cy="914400"/>
          </a:xfrm>
          <a:prstGeom prst="rect">
            <a:avLst/>
          </a:prstGeom>
        </p:spPr>
      </p:pic>
      <p:pic>
        <p:nvPicPr>
          <p:cNvPr id="15" name="Graphic 14" descr="Body builder with solid fill">
            <a:extLst>
              <a:ext uri="{FF2B5EF4-FFF2-40B4-BE49-F238E27FC236}">
                <a16:creationId xmlns:a16="http://schemas.microsoft.com/office/drawing/2014/main" id="{105FEE4D-7353-113D-6A57-AC6FE2EA40C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595429" y="5082525"/>
            <a:ext cx="914400" cy="914400"/>
          </a:xfrm>
          <a:prstGeom prst="rect">
            <a:avLst/>
          </a:prstGeom>
        </p:spPr>
      </p:pic>
      <p:pic>
        <p:nvPicPr>
          <p:cNvPr id="2" name="Picture 2" descr="First Nations Power Authority (@FNPower) / X">
            <a:extLst>
              <a:ext uri="{FF2B5EF4-FFF2-40B4-BE49-F238E27FC236}">
                <a16:creationId xmlns:a16="http://schemas.microsoft.com/office/drawing/2014/main" id="{6C087B58-B7DE-0677-5724-C54B6D1AAFE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89396" y="75406"/>
            <a:ext cx="1264403" cy="1264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829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1655D-5E3E-781E-A644-978C10BB477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3CED3C1-78A2-C7F4-D118-73EC39A356C5}"/>
              </a:ext>
            </a:extLst>
          </p:cNvPr>
          <p:cNvSpPr>
            <a:spLocks noGrp="1"/>
          </p:cNvSpPr>
          <p:nvPr>
            <p:ph type="title"/>
          </p:nvPr>
        </p:nvSpPr>
        <p:spPr>
          <a:xfrm>
            <a:off x="838200" y="365125"/>
            <a:ext cx="10515600" cy="874739"/>
          </a:xfrm>
        </p:spPr>
        <p:txBody>
          <a:bodyPr>
            <a:normAutofit/>
          </a:bodyPr>
          <a:lstStyle/>
          <a:p>
            <a:r>
              <a:rPr lang="en-CA" sz="2800" i="1" dirty="0"/>
              <a:t>Tactical Requirements</a:t>
            </a:r>
          </a:p>
        </p:txBody>
      </p:sp>
      <p:sp>
        <p:nvSpPr>
          <p:cNvPr id="5" name="Content Placeholder 4">
            <a:extLst>
              <a:ext uri="{FF2B5EF4-FFF2-40B4-BE49-F238E27FC236}">
                <a16:creationId xmlns:a16="http://schemas.microsoft.com/office/drawing/2014/main" id="{7FD74859-FEE5-5D3C-244D-AE1DD2FC2B30}"/>
              </a:ext>
            </a:extLst>
          </p:cNvPr>
          <p:cNvSpPr>
            <a:spLocks noGrp="1"/>
          </p:cNvSpPr>
          <p:nvPr>
            <p:ph sz="half" idx="1"/>
          </p:nvPr>
        </p:nvSpPr>
        <p:spPr>
          <a:xfrm>
            <a:off x="946688" y="1054745"/>
            <a:ext cx="8572258" cy="5283147"/>
          </a:xfrm>
        </p:spPr>
        <p:txBody>
          <a:bodyPr/>
          <a:lstStyle/>
          <a:p>
            <a:pPr marL="0" lvl="0" indent="0" fontAlgn="base">
              <a:buNone/>
              <a:tabLst>
                <a:tab pos="457200" algn="l"/>
              </a:tabLst>
            </a:pPr>
            <a:r>
              <a:rPr lang="en-US" sz="2400" b="1" dirty="0"/>
              <a:t>Integrated Coordination</a:t>
            </a:r>
            <a:endParaRPr lang="en-US" sz="1600" dirty="0"/>
          </a:p>
          <a:p>
            <a:pPr fontAlgn="base">
              <a:spcAft>
                <a:spcPts val="800"/>
              </a:spcAft>
              <a:buFont typeface="Segoe UI Light" panose="020B0502040204020203" pitchFamily="34" charset="0"/>
              <a:buChar char="−"/>
              <a:tabLst>
                <a:tab pos="457200" algn="l"/>
              </a:tabLst>
            </a:pPr>
            <a:r>
              <a:rPr lang="en-US" sz="2000" dirty="0"/>
              <a:t>Develop terms of reference bringing together federal and provincial governments, owners and operators, end-users, and industrial suppliers</a:t>
            </a:r>
          </a:p>
          <a:p>
            <a:pPr marL="0" indent="0" fontAlgn="base">
              <a:buNone/>
              <a:tabLst>
                <a:tab pos="457200" algn="l"/>
              </a:tabLst>
            </a:pPr>
            <a:r>
              <a:rPr lang="en-US" sz="2400" b="1" dirty="0"/>
              <a:t>Identify needs for selected SMR technologies.</a:t>
            </a:r>
          </a:p>
          <a:p>
            <a:pPr lvl="0" fontAlgn="base">
              <a:buFont typeface="Segoe UI Light" panose="020B0502040204020203" pitchFamily="34" charset="0"/>
              <a:buChar char="−"/>
              <a:tabLst>
                <a:tab pos="457200" algn="l"/>
              </a:tabLst>
            </a:pPr>
            <a:r>
              <a:rPr lang="en-US" sz="2000" dirty="0"/>
              <a:t>Develop a common forum identified to communicate future tenders and gauge Interest from suppliers to enter the SMR supply chain provide</a:t>
            </a:r>
          </a:p>
          <a:p>
            <a:pPr marL="0" lvl="0" indent="0" fontAlgn="base">
              <a:buNone/>
              <a:tabLst>
                <a:tab pos="457200" algn="l"/>
              </a:tabLst>
            </a:pPr>
            <a:r>
              <a:rPr lang="en-US" sz="2400" b="1" dirty="0"/>
              <a:t>Industry Readiness</a:t>
            </a:r>
          </a:p>
          <a:p>
            <a:pPr lvl="0" fontAlgn="base">
              <a:buFont typeface="Segoe UI Light" panose="020B0502040204020203" pitchFamily="34" charset="0"/>
              <a:buChar char="−"/>
              <a:tabLst>
                <a:tab pos="457200" algn="l"/>
              </a:tabLst>
            </a:pPr>
            <a:r>
              <a:rPr lang="en-US" sz="2000" dirty="0"/>
              <a:t>Implement program to allow suppliers to measure their own operations against standards, and requirements to supply within the nuclear industry</a:t>
            </a:r>
          </a:p>
          <a:p>
            <a:pPr lvl="0" fontAlgn="base">
              <a:spcAft>
                <a:spcPts val="800"/>
              </a:spcAft>
              <a:buFont typeface="Segoe UI Light" panose="020B0502040204020203" pitchFamily="34" charset="0"/>
              <a:buChar char="−"/>
              <a:tabLst>
                <a:tab pos="457200" algn="l"/>
              </a:tabLst>
            </a:pPr>
            <a:r>
              <a:rPr lang="en-US" sz="2000" dirty="0"/>
              <a:t>Provide support for closing respective gaps.</a:t>
            </a:r>
          </a:p>
          <a:p>
            <a:pPr fontAlgn="base">
              <a:buFont typeface="Segoe UI Light" panose="020B0502040204020203" pitchFamily="34" charset="0"/>
              <a:buChar char="−"/>
              <a:tabLst>
                <a:tab pos="457200" algn="l"/>
              </a:tabLst>
            </a:pPr>
            <a:r>
              <a:rPr lang="en-US" sz="2000" dirty="0"/>
              <a:t>Enable new SMR suppliers to gain experience under oversight of qualified mature suppliers</a:t>
            </a:r>
          </a:p>
          <a:p>
            <a:pPr fontAlgn="base">
              <a:buFont typeface="Segoe UI Light" panose="020B0502040204020203" pitchFamily="34" charset="0"/>
              <a:buChar char="−"/>
              <a:tabLst>
                <a:tab pos="457200" algn="l"/>
              </a:tabLst>
            </a:pPr>
            <a:r>
              <a:rPr lang="en-US" sz="2000" dirty="0"/>
              <a:t>Inventory of assets available for SMR supply chain developed</a:t>
            </a:r>
          </a:p>
          <a:p>
            <a:pPr lvl="0" fontAlgn="base">
              <a:buFont typeface="Segoe UI Light" panose="020B0502040204020203" pitchFamily="34" charset="0"/>
              <a:buChar char="−"/>
              <a:tabLst>
                <a:tab pos="457200" algn="l"/>
              </a:tabLst>
            </a:pPr>
            <a:r>
              <a:rPr lang="en-US" sz="2000" dirty="0"/>
              <a:t>Certification bodies established and resourced to qualify new and existing suppliers</a:t>
            </a:r>
          </a:p>
        </p:txBody>
      </p:sp>
      <p:pic>
        <p:nvPicPr>
          <p:cNvPr id="2052" name="Picture 4" descr="Tactical - Free sports icons">
            <a:extLst>
              <a:ext uri="{FF2B5EF4-FFF2-40B4-BE49-F238E27FC236}">
                <a16:creationId xmlns:a16="http://schemas.microsoft.com/office/drawing/2014/main" id="{D3277227-D4AD-933F-0834-F03EB47529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4925" y="279480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758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24292-12A3-A2E1-BDF3-3EF33DAE28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DB849FF-780A-015F-439E-04073E06E1FF}"/>
              </a:ext>
            </a:extLst>
          </p:cNvPr>
          <p:cNvSpPr>
            <a:spLocks noGrp="1"/>
          </p:cNvSpPr>
          <p:nvPr>
            <p:ph type="title"/>
          </p:nvPr>
        </p:nvSpPr>
        <p:spPr>
          <a:xfrm>
            <a:off x="838200" y="365125"/>
            <a:ext cx="10515600" cy="874739"/>
          </a:xfrm>
        </p:spPr>
        <p:txBody>
          <a:bodyPr>
            <a:normAutofit/>
          </a:bodyPr>
          <a:lstStyle/>
          <a:p>
            <a:r>
              <a:rPr lang="en-CA" sz="2800" i="1" dirty="0"/>
              <a:t>Fit For Nuclear </a:t>
            </a:r>
          </a:p>
        </p:txBody>
      </p:sp>
      <p:sp>
        <p:nvSpPr>
          <p:cNvPr id="5" name="Content Placeholder 4">
            <a:extLst>
              <a:ext uri="{FF2B5EF4-FFF2-40B4-BE49-F238E27FC236}">
                <a16:creationId xmlns:a16="http://schemas.microsoft.com/office/drawing/2014/main" id="{FBEC8F27-2CBA-4C75-B2D5-BEECDA890C35}"/>
              </a:ext>
            </a:extLst>
          </p:cNvPr>
          <p:cNvSpPr>
            <a:spLocks noGrp="1"/>
          </p:cNvSpPr>
          <p:nvPr>
            <p:ph sz="half" idx="1"/>
          </p:nvPr>
        </p:nvSpPr>
        <p:spPr>
          <a:xfrm>
            <a:off x="850898" y="1101240"/>
            <a:ext cx="9625955" cy="5283147"/>
          </a:xfrm>
        </p:spPr>
        <p:txBody>
          <a:bodyPr/>
          <a:lstStyle/>
          <a:p>
            <a:pPr marL="0" indent="0" fontAlgn="base">
              <a:buNone/>
              <a:tabLst>
                <a:tab pos="457200" algn="l"/>
              </a:tabLst>
            </a:pPr>
            <a:r>
              <a:rPr lang="en-US" sz="2400" b="1" dirty="0"/>
              <a:t>UK Nuclear Advanced Manufacturing Research Centre unique service </a:t>
            </a:r>
          </a:p>
          <a:p>
            <a:pPr lvl="0" fontAlgn="base">
              <a:buFont typeface="Segoe UI Light" panose="020B0502040204020203" pitchFamily="34" charset="0"/>
              <a:buChar char="−"/>
              <a:tabLst>
                <a:tab pos="457200" algn="l"/>
              </a:tabLst>
            </a:pPr>
            <a:r>
              <a:rPr lang="en-US" sz="2000" dirty="0"/>
              <a:t>Fit For Nuclear:</a:t>
            </a:r>
          </a:p>
          <a:p>
            <a:pPr lvl="1" fontAlgn="base">
              <a:lnSpc>
                <a:spcPct val="100000"/>
              </a:lnSpc>
              <a:spcAft>
                <a:spcPts val="800"/>
              </a:spcAft>
              <a:tabLst>
                <a:tab pos="457200" algn="l"/>
              </a:tabLst>
            </a:pPr>
            <a:r>
              <a:rPr lang="en-US" sz="2000" dirty="0"/>
              <a:t>Lets companies measure operations against the standards required to supply the nuclear industry in new build, operations, and decommissioning – </a:t>
            </a:r>
          </a:p>
          <a:p>
            <a:pPr lvl="1" fontAlgn="base">
              <a:lnSpc>
                <a:spcPct val="100000"/>
              </a:lnSpc>
              <a:spcAft>
                <a:spcPts val="800"/>
              </a:spcAft>
              <a:tabLst>
                <a:tab pos="457200" algn="l"/>
              </a:tabLst>
            </a:pPr>
            <a:r>
              <a:rPr lang="en-US" sz="2000" dirty="0"/>
              <a:t>Helps them take the necessary to close gaps identified </a:t>
            </a:r>
          </a:p>
          <a:p>
            <a:pPr lvl="1" fontAlgn="base">
              <a:lnSpc>
                <a:spcPct val="100000"/>
              </a:lnSpc>
              <a:spcAft>
                <a:spcPts val="800"/>
              </a:spcAft>
              <a:tabLst>
                <a:tab pos="457200" algn="l"/>
              </a:tabLst>
            </a:pPr>
            <a:r>
              <a:rPr lang="en-US" sz="2000" dirty="0"/>
              <a:t>Focuses on supplier development small and medium-sized enterprises (SMEs). </a:t>
            </a:r>
          </a:p>
          <a:p>
            <a:pPr lvl="1" fontAlgn="base">
              <a:lnSpc>
                <a:spcPct val="100000"/>
              </a:lnSpc>
              <a:spcAft>
                <a:spcPts val="800"/>
              </a:spcAft>
              <a:tabLst>
                <a:tab pos="457200" algn="l"/>
              </a:tabLst>
            </a:pPr>
            <a:r>
              <a:rPr lang="en-US" sz="2000" dirty="0"/>
              <a:t>Help smaller manufacturers understand what the market expects from them, what they may be capable of supplying, and where they sit in the nuclear supply chain (demystify the nuclear sector and remove barriers to entry)</a:t>
            </a:r>
          </a:p>
          <a:p>
            <a:pPr lvl="1" fontAlgn="base">
              <a:lnSpc>
                <a:spcPct val="100000"/>
              </a:lnSpc>
              <a:spcAft>
                <a:spcPts val="800"/>
              </a:spcAft>
              <a:tabLst>
                <a:tab pos="457200" algn="l"/>
              </a:tabLst>
            </a:pPr>
            <a:r>
              <a:rPr lang="en-US" sz="2000" dirty="0"/>
              <a:t>To date, participants in supply chain development programs have reported winning more than £3.7 billion of new contracts steps to close any gaps.</a:t>
            </a:r>
          </a:p>
          <a:p>
            <a:pPr fontAlgn="base">
              <a:spcAft>
                <a:spcPts val="800"/>
              </a:spcAft>
              <a:buFont typeface="Segoe UI Light" panose="020B0502040204020203" pitchFamily="34" charset="0"/>
              <a:buChar char="−"/>
              <a:tabLst>
                <a:tab pos="457200" algn="l"/>
              </a:tabLst>
            </a:pPr>
            <a:r>
              <a:rPr lang="en-US" sz="2000" dirty="0"/>
              <a:t>Using this template, Canada could launch a program that coaches, trains, and advises businesses along the journey to becoming qualified to participate in the highly regulated and specialized nuclear industry.</a:t>
            </a:r>
          </a:p>
        </p:txBody>
      </p:sp>
      <p:pic>
        <p:nvPicPr>
          <p:cNvPr id="3074" name="Picture 2" descr="t reinvent the wheel by ferdio on Dribbble">
            <a:extLst>
              <a:ext uri="{FF2B5EF4-FFF2-40B4-BE49-F238E27FC236}">
                <a16:creationId xmlns:a16="http://schemas.microsoft.com/office/drawing/2014/main" id="{EC76FF40-A66B-D816-098A-058A693C04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9495" y="1894963"/>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DF747F8F-8258-FBF0-AA98-80CF37EBB1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6407" y="4347810"/>
            <a:ext cx="2060063" cy="1030032"/>
          </a:xfrm>
          <a:prstGeom prst="rect">
            <a:avLst/>
          </a:prstGeom>
          <a:noFill/>
          <a:extLst>
            <a:ext uri="{909E8E84-426E-40DD-AFC4-6F175D3DCCD1}">
              <a14:hiddenFill xmlns:a14="http://schemas.microsoft.com/office/drawing/2010/main">
                <a:solidFill>
                  <a:srgbClr val="FFFFFF"/>
                </a:solidFill>
              </a14:hiddenFill>
            </a:ext>
          </a:extLst>
        </p:spPr>
      </p:pic>
      <p:sp>
        <p:nvSpPr>
          <p:cNvPr id="2" name="Arrow: Up 1">
            <a:extLst>
              <a:ext uri="{FF2B5EF4-FFF2-40B4-BE49-F238E27FC236}">
                <a16:creationId xmlns:a16="http://schemas.microsoft.com/office/drawing/2014/main" id="{65BB85C2-14BE-9DF5-93E7-DF1E34419A0F}"/>
              </a:ext>
            </a:extLst>
          </p:cNvPr>
          <p:cNvSpPr/>
          <p:nvPr/>
        </p:nvSpPr>
        <p:spPr>
          <a:xfrm>
            <a:off x="10713546" y="3379661"/>
            <a:ext cx="403561" cy="848934"/>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descr="First Nations Power Authority (@FNPower) / X">
            <a:extLst>
              <a:ext uri="{FF2B5EF4-FFF2-40B4-BE49-F238E27FC236}">
                <a16:creationId xmlns:a16="http://schemas.microsoft.com/office/drawing/2014/main" id="{231186EC-5FED-FFAB-6AE0-A1D421B773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9396" y="75406"/>
            <a:ext cx="1264403" cy="1264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343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60CEE-1836-582C-69D2-18544DF3915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D9CF5A4-D298-55BB-E1DE-1E16969F0E73}"/>
              </a:ext>
            </a:extLst>
          </p:cNvPr>
          <p:cNvSpPr>
            <a:spLocks noGrp="1"/>
          </p:cNvSpPr>
          <p:nvPr>
            <p:ph type="title"/>
          </p:nvPr>
        </p:nvSpPr>
        <p:spPr>
          <a:xfrm>
            <a:off x="838200" y="365125"/>
            <a:ext cx="10515600" cy="874739"/>
          </a:xfrm>
        </p:spPr>
        <p:txBody>
          <a:bodyPr>
            <a:normAutofit/>
          </a:bodyPr>
          <a:lstStyle/>
          <a:p>
            <a:r>
              <a:rPr lang="en-CA" sz="2800" i="1" dirty="0"/>
              <a:t>Key to Participation </a:t>
            </a:r>
            <a:r>
              <a:rPr lang="en-CA" sz="2800" i="1" dirty="0">
                <a:sym typeface="Wingdings" panose="05000000000000000000" pitchFamily="2" charset="2"/>
              </a:rPr>
              <a:t> Certification! </a:t>
            </a:r>
            <a:endParaRPr lang="en-CA" sz="2800" i="1" dirty="0"/>
          </a:p>
        </p:txBody>
      </p:sp>
      <p:sp>
        <p:nvSpPr>
          <p:cNvPr id="5" name="Content Placeholder 4">
            <a:extLst>
              <a:ext uri="{FF2B5EF4-FFF2-40B4-BE49-F238E27FC236}">
                <a16:creationId xmlns:a16="http://schemas.microsoft.com/office/drawing/2014/main" id="{B208865A-5263-27C2-8D70-9CA5FB622BBD}"/>
              </a:ext>
            </a:extLst>
          </p:cNvPr>
          <p:cNvSpPr>
            <a:spLocks noGrp="1"/>
          </p:cNvSpPr>
          <p:nvPr>
            <p:ph sz="half" idx="1"/>
          </p:nvPr>
        </p:nvSpPr>
        <p:spPr>
          <a:xfrm>
            <a:off x="850899" y="1101240"/>
            <a:ext cx="11264900" cy="5283147"/>
          </a:xfrm>
        </p:spPr>
        <p:txBody>
          <a:bodyPr/>
          <a:lstStyle/>
          <a:p>
            <a:pPr marL="0" indent="0" fontAlgn="base">
              <a:buNone/>
              <a:tabLst>
                <a:tab pos="457200" algn="l"/>
              </a:tabLst>
            </a:pPr>
            <a:r>
              <a:rPr lang="en-US" sz="2400" b="1" dirty="0"/>
              <a:t>ISO Standard Certification 19442</a:t>
            </a:r>
          </a:p>
          <a:p>
            <a:pPr fontAlgn="base">
              <a:buFont typeface="Segoe UI Light" panose="020B0502040204020203" pitchFamily="34" charset="0"/>
              <a:buChar char="−"/>
              <a:tabLst>
                <a:tab pos="457200" algn="l"/>
              </a:tabLst>
            </a:pPr>
            <a:r>
              <a:rPr lang="en-US" sz="2000" dirty="0"/>
              <a:t>ISO 19443 first international standard created to ensure quality control through nuclear supply chain</a:t>
            </a:r>
          </a:p>
          <a:p>
            <a:pPr fontAlgn="base">
              <a:buFont typeface="Segoe UI Light" panose="020B0502040204020203" pitchFamily="34" charset="0"/>
              <a:buChar char="−"/>
              <a:tabLst>
                <a:tab pos="457200" algn="l"/>
              </a:tabLst>
            </a:pPr>
            <a:r>
              <a:rPr lang="en-US" sz="2000" dirty="0"/>
              <a:t>Specifically addresses risks and regulations associated with nuclear safety (it goes beyond ISO 9001) </a:t>
            </a:r>
          </a:p>
          <a:p>
            <a:pPr fontAlgn="base">
              <a:buFont typeface="Segoe UI Light" panose="020B0502040204020203" pitchFamily="34" charset="0"/>
              <a:buChar char="−"/>
              <a:tabLst>
                <a:tab pos="457200" algn="l"/>
              </a:tabLst>
            </a:pPr>
            <a:r>
              <a:rPr lang="en-US" sz="2000" dirty="0"/>
              <a:t>Enables organizations to demonstrate their quality management system (QMS) combines best practice against the specific requirements of the nuclear industry. </a:t>
            </a:r>
            <a:endParaRPr lang="en-US" sz="1000" dirty="0"/>
          </a:p>
          <a:p>
            <a:pPr marL="0" indent="0" fontAlgn="base">
              <a:buNone/>
              <a:tabLst>
                <a:tab pos="457200" algn="l"/>
              </a:tabLst>
            </a:pPr>
            <a:r>
              <a:rPr lang="en-US" sz="2400" b="1" dirty="0"/>
              <a:t>Benefits of Certification</a:t>
            </a:r>
          </a:p>
          <a:p>
            <a:pPr fontAlgn="base">
              <a:buFont typeface="Segoe UI Light" panose="020B0502040204020203" pitchFamily="34" charset="0"/>
              <a:buChar char="−"/>
              <a:tabLst>
                <a:tab pos="457200" algn="l"/>
              </a:tabLst>
            </a:pPr>
            <a:r>
              <a:rPr lang="en-US" sz="2000" dirty="0"/>
              <a:t>Certification to ISO 19443 by an independent third-party verifies how your management system is performing, showing a commitment to effective quality management principles in organization. </a:t>
            </a:r>
          </a:p>
          <a:p>
            <a:pPr lvl="1" fontAlgn="base">
              <a:lnSpc>
                <a:spcPct val="100000"/>
              </a:lnSpc>
              <a:tabLst>
                <a:tab pos="457200" algn="l"/>
              </a:tabLst>
            </a:pPr>
            <a:r>
              <a:rPr lang="en-US" sz="2000" dirty="0"/>
              <a:t>Demonstrate compliance and commitment to  nuclear safety culture.</a:t>
            </a:r>
          </a:p>
          <a:p>
            <a:pPr lvl="1" fontAlgn="base">
              <a:lnSpc>
                <a:spcPct val="100000"/>
              </a:lnSpc>
              <a:tabLst>
                <a:tab pos="457200" algn="l"/>
              </a:tabLst>
            </a:pPr>
            <a:r>
              <a:rPr lang="en-US" sz="2000" dirty="0"/>
              <a:t>Increases competitive advantage by meeting certification business requirements from customers, suppliers and sub-contractors.</a:t>
            </a:r>
          </a:p>
          <a:p>
            <a:pPr lvl="1" fontAlgn="base">
              <a:lnSpc>
                <a:spcPct val="100000"/>
              </a:lnSpc>
              <a:tabLst>
                <a:tab pos="457200" algn="l"/>
              </a:tabLst>
            </a:pPr>
            <a:r>
              <a:rPr lang="en-US" sz="2000" dirty="0"/>
              <a:t>Simplifies the evaluation and qualification of suppliers certified by the civil nuclear industry.</a:t>
            </a:r>
          </a:p>
          <a:p>
            <a:pPr lvl="1" fontAlgn="base">
              <a:lnSpc>
                <a:spcPct val="100000"/>
              </a:lnSpc>
              <a:tabLst>
                <a:tab pos="457200" algn="l"/>
              </a:tabLst>
            </a:pPr>
            <a:r>
              <a:rPr lang="en-US" sz="2000" dirty="0"/>
              <a:t>Maintain compliance with legal requirements and ensure that regulatory requirements are met.</a:t>
            </a:r>
          </a:p>
          <a:p>
            <a:pPr lvl="1" fontAlgn="base">
              <a:lnSpc>
                <a:spcPct val="100000"/>
              </a:lnSpc>
              <a:tabLst>
                <a:tab pos="457200" algn="l"/>
              </a:tabLst>
            </a:pPr>
            <a:r>
              <a:rPr lang="en-US" sz="2000" dirty="0"/>
              <a:t>Comply with the best quality practices with the specific requirements of the nuclear industry.</a:t>
            </a:r>
          </a:p>
        </p:txBody>
      </p:sp>
      <p:pic>
        <p:nvPicPr>
          <p:cNvPr id="2" name="Picture 2" descr="First Nations Power Authority (@FNPower) / X">
            <a:extLst>
              <a:ext uri="{FF2B5EF4-FFF2-40B4-BE49-F238E27FC236}">
                <a16:creationId xmlns:a16="http://schemas.microsoft.com/office/drawing/2014/main" id="{8BF10293-CB75-8A67-8AE6-F8326FB1BD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9396" y="75406"/>
            <a:ext cx="1264403" cy="1264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452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91318-E602-4FAE-3ACC-6A402B74367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D6C1751-7B96-FFE3-2B23-E663F63C27C6}"/>
              </a:ext>
            </a:extLst>
          </p:cNvPr>
          <p:cNvSpPr>
            <a:spLocks noGrp="1"/>
          </p:cNvSpPr>
          <p:nvPr>
            <p:ph type="title"/>
          </p:nvPr>
        </p:nvSpPr>
        <p:spPr>
          <a:xfrm>
            <a:off x="838200" y="365125"/>
            <a:ext cx="10515600" cy="874739"/>
          </a:xfrm>
        </p:spPr>
        <p:txBody>
          <a:bodyPr>
            <a:normAutofit/>
          </a:bodyPr>
          <a:lstStyle/>
          <a:p>
            <a:r>
              <a:rPr lang="en-CA" sz="2800" dirty="0"/>
              <a:t>ISO Standard Certification 19442 </a:t>
            </a:r>
            <a:endParaRPr lang="en-CA" sz="2800" i="1" dirty="0"/>
          </a:p>
        </p:txBody>
      </p:sp>
      <p:sp>
        <p:nvSpPr>
          <p:cNvPr id="5" name="Content Placeholder 4">
            <a:extLst>
              <a:ext uri="{FF2B5EF4-FFF2-40B4-BE49-F238E27FC236}">
                <a16:creationId xmlns:a16="http://schemas.microsoft.com/office/drawing/2014/main" id="{89F19203-7F0A-55FB-FB74-54A9DACD2EEF}"/>
              </a:ext>
            </a:extLst>
          </p:cNvPr>
          <p:cNvSpPr>
            <a:spLocks noGrp="1"/>
          </p:cNvSpPr>
          <p:nvPr>
            <p:ph sz="half" idx="1"/>
          </p:nvPr>
        </p:nvSpPr>
        <p:spPr>
          <a:xfrm>
            <a:off x="848101" y="1209728"/>
            <a:ext cx="11264900" cy="5283147"/>
          </a:xfrm>
        </p:spPr>
        <p:txBody>
          <a:bodyPr/>
          <a:lstStyle/>
          <a:p>
            <a:pPr marL="0" indent="0" fontAlgn="base">
              <a:buNone/>
              <a:tabLst>
                <a:tab pos="457200" algn="l"/>
              </a:tabLst>
            </a:pPr>
            <a:r>
              <a:rPr lang="en-US" sz="2400" b="1" dirty="0"/>
              <a:t>Road to Certification</a:t>
            </a:r>
          </a:p>
          <a:p>
            <a:pPr marL="457200" indent="-457200" algn="l">
              <a:buFont typeface="+mj-lt"/>
              <a:buAutoNum type="arabicPeriod"/>
            </a:pPr>
            <a:r>
              <a:rPr lang="en-US" sz="2000" dirty="0"/>
              <a:t>Obtain a copy of the standard</a:t>
            </a:r>
            <a:r>
              <a:rPr lang="en-US" sz="2000" dirty="0">
                <a:solidFill>
                  <a:srgbClr val="1A1A19"/>
                </a:solidFill>
                <a:latin typeface="Gantari"/>
              </a:rPr>
              <a:t> </a:t>
            </a:r>
            <a:r>
              <a:rPr lang="en-US" sz="2000" dirty="0"/>
              <a:t>t</a:t>
            </a:r>
            <a:r>
              <a:rPr lang="en-US" sz="2000" i="0" dirty="0">
                <a:solidFill>
                  <a:srgbClr val="1A1A19"/>
                </a:solidFill>
                <a:effectLst/>
              </a:rPr>
              <a:t>o familiarize yourself with the requirements </a:t>
            </a:r>
          </a:p>
          <a:p>
            <a:pPr marL="457200" indent="-457200" algn="l">
              <a:buFont typeface="+mj-lt"/>
              <a:buAutoNum type="arabicPeriod"/>
            </a:pPr>
            <a:r>
              <a:rPr lang="en-US" sz="2000" dirty="0">
                <a:solidFill>
                  <a:srgbClr val="1A1A19"/>
                </a:solidFill>
              </a:rPr>
              <a:t>Review literature and software to assist understanding of and implementation of the standard</a:t>
            </a:r>
          </a:p>
          <a:p>
            <a:pPr marL="457200" indent="-457200" algn="l">
              <a:buFont typeface="+mj-lt"/>
              <a:buAutoNum type="arabicPeriod"/>
            </a:pPr>
            <a:r>
              <a:rPr lang="en-US" sz="2000" i="0" dirty="0">
                <a:solidFill>
                  <a:srgbClr val="1A1A19"/>
                </a:solidFill>
                <a:effectLst/>
              </a:rPr>
              <a:t>Identify</a:t>
            </a:r>
            <a:r>
              <a:rPr lang="en-US" sz="2000" dirty="0">
                <a:solidFill>
                  <a:srgbClr val="1A1A19"/>
                </a:solidFill>
              </a:rPr>
              <a:t> what is available and what could be of support in your implementation process</a:t>
            </a:r>
          </a:p>
          <a:p>
            <a:pPr marL="457200" indent="-457200" algn="l">
              <a:buFont typeface="+mj-lt"/>
              <a:buAutoNum type="arabicPeriod"/>
            </a:pPr>
            <a:r>
              <a:rPr lang="en-US" sz="2000" i="0" dirty="0">
                <a:solidFill>
                  <a:srgbClr val="1A1A19"/>
                </a:solidFill>
                <a:effectLst/>
              </a:rPr>
              <a:t>Assemble a team and define your strategy. Critical that this be a company wide decision, that senior management is involved, and that a team is dedicated to develop and implement the system</a:t>
            </a:r>
          </a:p>
          <a:p>
            <a:pPr marL="457200" indent="-457200" algn="l">
              <a:buFont typeface="+mj-lt"/>
              <a:buAutoNum type="arabicPeriod"/>
            </a:pPr>
            <a:r>
              <a:rPr lang="en-US" sz="2000" dirty="0">
                <a:solidFill>
                  <a:srgbClr val="1A1A19"/>
                </a:solidFill>
              </a:rPr>
              <a:t>Determine training needs; team members that are responsible for implementing and maintain  the management systems need to know full details of applicable standards</a:t>
            </a:r>
          </a:p>
          <a:p>
            <a:pPr marL="457200" indent="-457200" algn="l">
              <a:buFont typeface="+mj-lt"/>
              <a:buAutoNum type="arabicPeriod"/>
            </a:pPr>
            <a:r>
              <a:rPr lang="en-US" sz="2000" i="0" dirty="0">
                <a:solidFill>
                  <a:srgbClr val="1A1A19"/>
                </a:solidFill>
                <a:effectLst/>
              </a:rPr>
              <a:t>Review consultant o</a:t>
            </a:r>
            <a:r>
              <a:rPr lang="en-US" sz="2000" dirty="0">
                <a:solidFill>
                  <a:srgbClr val="1A1A19"/>
                </a:solidFill>
              </a:rPr>
              <a:t>ptions</a:t>
            </a:r>
          </a:p>
          <a:p>
            <a:pPr marL="457200" indent="-457200" algn="l">
              <a:buFont typeface="+mj-lt"/>
              <a:buAutoNum type="arabicPeriod"/>
            </a:pPr>
            <a:r>
              <a:rPr lang="en-US" sz="2000" i="0" dirty="0">
                <a:solidFill>
                  <a:srgbClr val="1A1A19"/>
                </a:solidFill>
                <a:effectLst/>
              </a:rPr>
              <a:t>Develop your management system documentation</a:t>
            </a:r>
          </a:p>
          <a:p>
            <a:pPr lvl="1" fontAlgn="base">
              <a:lnSpc>
                <a:spcPct val="100000"/>
              </a:lnSpc>
            </a:pPr>
            <a:r>
              <a:rPr lang="en-US" sz="2000" dirty="0"/>
              <a:t>Decide an appropriate platform for your management system documentation </a:t>
            </a:r>
          </a:p>
          <a:p>
            <a:pPr lvl="1" fontAlgn="base">
              <a:lnSpc>
                <a:spcPct val="100000"/>
              </a:lnSpc>
            </a:pPr>
            <a:r>
              <a:rPr lang="en-US" sz="2000" dirty="0"/>
              <a:t>Your management system should describe the policies and operations of your company. </a:t>
            </a:r>
          </a:p>
          <a:p>
            <a:pPr lvl="1" fontAlgn="base">
              <a:lnSpc>
                <a:spcPct val="100000"/>
              </a:lnSpc>
            </a:pPr>
            <a:r>
              <a:rPr lang="en-US" sz="2000" dirty="0"/>
              <a:t>The documentation includes rele</a:t>
            </a:r>
            <a:r>
              <a:rPr lang="en-US" sz="2000" i="0" dirty="0">
                <a:solidFill>
                  <a:srgbClr val="1A1A19"/>
                </a:solidFill>
                <a:effectLst/>
              </a:rPr>
              <a:t>vant processes and other documented information needed to support you in meeting intended outcomes and requirements of the applicable standard.  </a:t>
            </a:r>
            <a:r>
              <a:rPr lang="en-US" i="0" dirty="0">
                <a:solidFill>
                  <a:srgbClr val="1A1A19"/>
                </a:solidFill>
                <a:effectLst/>
                <a:latin typeface="Gantari"/>
              </a:rPr>
              <a:t>.</a:t>
            </a:r>
          </a:p>
        </p:txBody>
      </p:sp>
      <p:pic>
        <p:nvPicPr>
          <p:cNvPr id="2" name="Picture 2" descr="First Nations Power Authority (@FNPower) / X">
            <a:extLst>
              <a:ext uri="{FF2B5EF4-FFF2-40B4-BE49-F238E27FC236}">
                <a16:creationId xmlns:a16="http://schemas.microsoft.com/office/drawing/2014/main" id="{01BDE534-6AE3-A707-62F9-99A57A0B9D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9396" y="75406"/>
            <a:ext cx="1264403" cy="1264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056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2CD6E-ED66-528F-9041-D32904769A5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4F00589-7188-4FB6-E04A-2ECE3FB2F058}"/>
              </a:ext>
            </a:extLst>
          </p:cNvPr>
          <p:cNvSpPr>
            <a:spLocks noGrp="1"/>
          </p:cNvSpPr>
          <p:nvPr>
            <p:ph type="title"/>
          </p:nvPr>
        </p:nvSpPr>
        <p:spPr>
          <a:xfrm>
            <a:off x="838200" y="365125"/>
            <a:ext cx="10515600" cy="874739"/>
          </a:xfrm>
        </p:spPr>
        <p:txBody>
          <a:bodyPr>
            <a:normAutofit/>
          </a:bodyPr>
          <a:lstStyle/>
          <a:p>
            <a:r>
              <a:rPr lang="en-CA" sz="2800" dirty="0"/>
              <a:t>ISO Standard Certification 19442</a:t>
            </a:r>
            <a:endParaRPr lang="en-CA" sz="2800" i="1" dirty="0"/>
          </a:p>
        </p:txBody>
      </p:sp>
      <p:sp>
        <p:nvSpPr>
          <p:cNvPr id="5" name="Content Placeholder 4">
            <a:extLst>
              <a:ext uri="{FF2B5EF4-FFF2-40B4-BE49-F238E27FC236}">
                <a16:creationId xmlns:a16="http://schemas.microsoft.com/office/drawing/2014/main" id="{EA883779-6CEE-DD40-B94F-09DCEA30FE28}"/>
              </a:ext>
            </a:extLst>
          </p:cNvPr>
          <p:cNvSpPr>
            <a:spLocks noGrp="1"/>
          </p:cNvSpPr>
          <p:nvPr>
            <p:ph sz="half" idx="1"/>
          </p:nvPr>
        </p:nvSpPr>
        <p:spPr>
          <a:xfrm>
            <a:off x="848101" y="1209728"/>
            <a:ext cx="11264900" cy="5283147"/>
          </a:xfrm>
        </p:spPr>
        <p:txBody>
          <a:bodyPr/>
          <a:lstStyle/>
          <a:p>
            <a:pPr marL="0" indent="0" fontAlgn="base">
              <a:buNone/>
              <a:tabLst>
                <a:tab pos="457200" algn="l"/>
              </a:tabLst>
            </a:pPr>
            <a:r>
              <a:rPr lang="en-US" sz="2400" b="1" dirty="0"/>
              <a:t>Road to Certification</a:t>
            </a:r>
          </a:p>
          <a:p>
            <a:pPr marL="457200" indent="-457200">
              <a:buFont typeface="+mj-lt"/>
              <a:buAutoNum type="arabicPeriod" startAt="8"/>
            </a:pPr>
            <a:r>
              <a:rPr lang="en-US" sz="2000" dirty="0"/>
              <a:t>Determine, manage and document your processes. These processes should cover areas such as:</a:t>
            </a:r>
          </a:p>
          <a:p>
            <a:pPr lvl="1" fontAlgn="base">
              <a:lnSpc>
                <a:spcPct val="100000"/>
              </a:lnSpc>
            </a:pPr>
            <a:r>
              <a:rPr lang="en-US" sz="2000" dirty="0"/>
              <a:t>Product and service realization (operational processes)</a:t>
            </a:r>
          </a:p>
          <a:p>
            <a:pPr lvl="1" fontAlgn="base">
              <a:lnSpc>
                <a:spcPct val="100000"/>
              </a:lnSpc>
            </a:pPr>
            <a:r>
              <a:rPr lang="en-US" sz="2000" dirty="0"/>
              <a:t>Meeting relevant needs and expectations of customers and other stakeholders</a:t>
            </a:r>
          </a:p>
          <a:p>
            <a:pPr lvl="1" fontAlgn="base">
              <a:lnSpc>
                <a:spcPct val="100000"/>
              </a:lnSpc>
            </a:pPr>
            <a:r>
              <a:rPr lang="en-US" sz="2000" dirty="0"/>
              <a:t>Management processes, including measurement, analysis, improvement and innovation</a:t>
            </a:r>
          </a:p>
          <a:p>
            <a:pPr lvl="1" fontAlgn="base">
              <a:lnSpc>
                <a:spcPct val="100000"/>
              </a:lnSpc>
            </a:pPr>
            <a:r>
              <a:rPr lang="en-US" sz="2000" dirty="0"/>
              <a:t>Implement your management system </a:t>
            </a:r>
          </a:p>
          <a:p>
            <a:pPr marL="457200" indent="-457200" fontAlgn="base">
              <a:lnSpc>
                <a:spcPct val="100000"/>
              </a:lnSpc>
              <a:buFont typeface="+mj-lt"/>
              <a:buAutoNum type="arabicPeriod" startAt="9"/>
            </a:pPr>
            <a:r>
              <a:rPr lang="en-US" sz="2000" dirty="0"/>
              <a:t>Consider a pre-assessment</a:t>
            </a:r>
          </a:p>
          <a:p>
            <a:pPr lvl="1" fontAlgn="base">
              <a:lnSpc>
                <a:spcPct val="100000"/>
              </a:lnSpc>
            </a:pPr>
            <a:r>
              <a:rPr lang="en-US" sz="2000" dirty="0"/>
              <a:t>In some case, you can choose to have a preliminary evaluation of the implementation of your management system by a certification body/registrar. </a:t>
            </a:r>
          </a:p>
          <a:p>
            <a:pPr lvl="1"/>
            <a:r>
              <a:rPr lang="en-US" sz="2000" dirty="0"/>
              <a:t>The purpose is to identify areas of non-conformance or weaknesses and allow you to correct these areas before you begin the accredited certification process.</a:t>
            </a:r>
          </a:p>
          <a:p>
            <a:pPr marL="457200" indent="-457200">
              <a:buFont typeface="+mj-lt"/>
              <a:buAutoNum type="arabicPeriod" startAt="10"/>
            </a:pPr>
            <a:r>
              <a:rPr lang="en-US" sz="2000" dirty="0"/>
              <a:t>Select certification body and resister</a:t>
            </a:r>
          </a:p>
          <a:p>
            <a:pPr lvl="1"/>
            <a:r>
              <a:rPr lang="en-US" sz="2000" dirty="0">
                <a:solidFill>
                  <a:srgbClr val="1A1A19"/>
                </a:solidFill>
              </a:rPr>
              <a:t>B</a:t>
            </a:r>
            <a:r>
              <a:rPr lang="en-US" sz="2000" i="0" dirty="0">
                <a:solidFill>
                  <a:srgbClr val="1A1A19"/>
                </a:solidFill>
                <a:effectLst/>
              </a:rPr>
              <a:t>usiness relationship with the certification body/registrar will exist for many years, as your certification has to be maintained. </a:t>
            </a:r>
          </a:p>
          <a:p>
            <a:pPr lvl="1"/>
            <a:r>
              <a:rPr lang="en-US" sz="2000" dirty="0">
                <a:solidFill>
                  <a:srgbClr val="1A1A19"/>
                </a:solidFill>
              </a:rPr>
              <a:t>To have an e</a:t>
            </a:r>
            <a:r>
              <a:rPr lang="en-US" sz="2000" i="0" dirty="0">
                <a:solidFill>
                  <a:srgbClr val="1A1A19"/>
                </a:solidFill>
                <a:effectLst/>
              </a:rPr>
              <a:t>fficient management system, continual improvement is key.</a:t>
            </a:r>
            <a:endParaRPr lang="en-US" sz="2000" dirty="0"/>
          </a:p>
          <a:p>
            <a:pPr fontAlgn="base">
              <a:lnSpc>
                <a:spcPct val="100000"/>
              </a:lnSpc>
            </a:pPr>
            <a:endParaRPr lang="en-US" dirty="0"/>
          </a:p>
          <a:p>
            <a:pPr lvl="1" fontAlgn="base">
              <a:lnSpc>
                <a:spcPct val="100000"/>
              </a:lnSpc>
            </a:pPr>
            <a:endParaRPr lang="en-US" dirty="0"/>
          </a:p>
          <a:p>
            <a:pPr fontAlgn="base">
              <a:lnSpc>
                <a:spcPct val="100000"/>
              </a:lnSpc>
            </a:pPr>
            <a:endParaRPr lang="en-US" i="0" dirty="0">
              <a:solidFill>
                <a:srgbClr val="1A1A19"/>
              </a:solidFill>
              <a:effectLst/>
              <a:latin typeface="Gantari"/>
            </a:endParaRPr>
          </a:p>
        </p:txBody>
      </p:sp>
      <p:pic>
        <p:nvPicPr>
          <p:cNvPr id="2" name="Picture 2" descr="First Nations Power Authority (@FNPower) / X">
            <a:extLst>
              <a:ext uri="{FF2B5EF4-FFF2-40B4-BE49-F238E27FC236}">
                <a16:creationId xmlns:a16="http://schemas.microsoft.com/office/drawing/2014/main" id="{F1F350DA-A413-E8F5-A225-07B9382CAC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9396" y="75406"/>
            <a:ext cx="1264403" cy="1264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851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66F69-8D4F-2DFE-CD26-A460D6F9CAB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71C724D-D8BF-F408-0725-9CD5EE6A1F63}"/>
              </a:ext>
            </a:extLst>
          </p:cNvPr>
          <p:cNvSpPr>
            <a:spLocks noGrp="1"/>
          </p:cNvSpPr>
          <p:nvPr>
            <p:ph type="title"/>
          </p:nvPr>
        </p:nvSpPr>
        <p:spPr>
          <a:xfrm>
            <a:off x="838200" y="365125"/>
            <a:ext cx="10515600" cy="874739"/>
          </a:xfrm>
        </p:spPr>
        <p:txBody>
          <a:bodyPr>
            <a:normAutofit/>
          </a:bodyPr>
          <a:lstStyle/>
          <a:p>
            <a:r>
              <a:rPr lang="en-CA" sz="2800" i="1" dirty="0"/>
              <a:t>Financing? </a:t>
            </a:r>
          </a:p>
        </p:txBody>
      </p:sp>
      <p:pic>
        <p:nvPicPr>
          <p:cNvPr id="4100" name="Picture 4">
            <a:extLst>
              <a:ext uri="{FF2B5EF4-FFF2-40B4-BE49-F238E27FC236}">
                <a16:creationId xmlns:a16="http://schemas.microsoft.com/office/drawing/2014/main" id="{DB96121F-1C0C-83C9-71E9-8D4129E8BF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257" y="1571425"/>
            <a:ext cx="10805485" cy="471051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First Nations Power Authority (@FNPower) / X">
            <a:extLst>
              <a:ext uri="{FF2B5EF4-FFF2-40B4-BE49-F238E27FC236}">
                <a16:creationId xmlns:a16="http://schemas.microsoft.com/office/drawing/2014/main" id="{1A95B4ED-A292-7314-C62D-E579FDE11D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9396" y="75406"/>
            <a:ext cx="1264403" cy="1264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907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AB4E1-F764-CA4B-426F-AD54325BBDB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3C6AF97-D629-D37F-CE72-F4D0B1340DB5}"/>
              </a:ext>
            </a:extLst>
          </p:cNvPr>
          <p:cNvSpPr>
            <a:spLocks noGrp="1"/>
          </p:cNvSpPr>
          <p:nvPr>
            <p:ph type="title"/>
          </p:nvPr>
        </p:nvSpPr>
        <p:spPr>
          <a:xfrm>
            <a:off x="838200" y="365125"/>
            <a:ext cx="10515600" cy="874739"/>
          </a:xfrm>
        </p:spPr>
        <p:txBody>
          <a:bodyPr>
            <a:normAutofit/>
          </a:bodyPr>
          <a:lstStyle/>
          <a:p>
            <a:r>
              <a:rPr lang="en-CA" sz="2800" i="1" dirty="0"/>
              <a:t>Indigenous Participation</a:t>
            </a:r>
          </a:p>
        </p:txBody>
      </p:sp>
      <p:sp>
        <p:nvSpPr>
          <p:cNvPr id="5" name="Content Placeholder 4">
            <a:extLst>
              <a:ext uri="{FF2B5EF4-FFF2-40B4-BE49-F238E27FC236}">
                <a16:creationId xmlns:a16="http://schemas.microsoft.com/office/drawing/2014/main" id="{756CC70B-FE24-3CF1-14C6-760933DCDF57}"/>
              </a:ext>
            </a:extLst>
          </p:cNvPr>
          <p:cNvSpPr>
            <a:spLocks noGrp="1"/>
          </p:cNvSpPr>
          <p:nvPr>
            <p:ph sz="half" idx="1"/>
          </p:nvPr>
        </p:nvSpPr>
        <p:spPr>
          <a:xfrm>
            <a:off x="848101" y="1209728"/>
            <a:ext cx="11264900" cy="5283147"/>
          </a:xfrm>
        </p:spPr>
        <p:txBody>
          <a:bodyPr/>
          <a:lstStyle/>
          <a:p>
            <a:pPr marL="0" indent="0" fontAlgn="base">
              <a:buNone/>
              <a:tabLst>
                <a:tab pos="457200" algn="l"/>
              </a:tabLst>
            </a:pPr>
            <a:r>
              <a:rPr lang="en-US" sz="2400" b="1" dirty="0"/>
              <a:t>Time is of the essence</a:t>
            </a:r>
          </a:p>
          <a:p>
            <a:pPr marL="0" indent="0">
              <a:buNone/>
            </a:pPr>
            <a:r>
              <a:rPr lang="en-US" sz="2000" dirty="0">
                <a:solidFill>
                  <a:srgbClr val="1A1A19"/>
                </a:solidFill>
              </a:rPr>
              <a:t> </a:t>
            </a:r>
            <a:r>
              <a:rPr lang="en-US" sz="2400" b="1" dirty="0"/>
              <a:t>There will be no SMR industry without meaningful Indigenous participation</a:t>
            </a:r>
          </a:p>
          <a:p>
            <a:pPr marL="0" indent="0">
              <a:buNone/>
            </a:pPr>
            <a:r>
              <a:rPr lang="en-US" sz="2400" b="1" dirty="0"/>
              <a:t>A call to Action!</a:t>
            </a:r>
          </a:p>
          <a:p>
            <a:pPr>
              <a:buFont typeface="Segoe UI Light" panose="020B0502040204020203" pitchFamily="34" charset="0"/>
              <a:buChar char="−"/>
            </a:pPr>
            <a:r>
              <a:rPr lang="en-US" sz="2000" dirty="0">
                <a:solidFill>
                  <a:srgbClr val="1A1A19"/>
                </a:solidFill>
              </a:rPr>
              <a:t>Government and Industry must partner with First Nations to:</a:t>
            </a:r>
          </a:p>
          <a:p>
            <a:pPr lvl="1" fontAlgn="base">
              <a:lnSpc>
                <a:spcPct val="100000"/>
              </a:lnSpc>
            </a:pPr>
            <a:r>
              <a:rPr lang="en-US" sz="2000" dirty="0"/>
              <a:t>Identify and evaluate inventory of existing First Nation businesses that are seeking to participate in the SMR supply chain</a:t>
            </a:r>
          </a:p>
          <a:p>
            <a:pPr lvl="1" fontAlgn="base">
              <a:lnSpc>
                <a:spcPct val="100000"/>
              </a:lnSpc>
            </a:pPr>
            <a:r>
              <a:rPr lang="en-US" sz="2000" dirty="0"/>
              <a:t>Develop and implement training sessions specifically designed for First Nation owned entities</a:t>
            </a:r>
          </a:p>
          <a:p>
            <a:pPr lvl="1" fontAlgn="base">
              <a:lnSpc>
                <a:spcPct val="100000"/>
              </a:lnSpc>
            </a:pPr>
            <a:r>
              <a:rPr lang="en-US" sz="2000" dirty="0"/>
              <a:t>Partner with academic institutions to develop Indigenous based degree granting programs specific to the nuclear industry</a:t>
            </a:r>
          </a:p>
          <a:p>
            <a:pPr lvl="1" fontAlgn="base">
              <a:lnSpc>
                <a:spcPct val="100000"/>
              </a:lnSpc>
            </a:pPr>
            <a:r>
              <a:rPr lang="en-US" sz="2000" dirty="0"/>
              <a:t>Stand up an entity with the specific mandate of assisting First Nation entities to obtain ISO Certification</a:t>
            </a:r>
          </a:p>
          <a:p>
            <a:pPr lvl="1" fontAlgn="base">
              <a:lnSpc>
                <a:spcPct val="100000"/>
              </a:lnSpc>
            </a:pPr>
            <a:r>
              <a:rPr lang="en-US" sz="2000" dirty="0"/>
              <a:t>Provide direct funding and/or backstop necessary funding to become certified and develop skills to participate</a:t>
            </a:r>
          </a:p>
          <a:p>
            <a:pPr lvl="1" fontAlgn="base">
              <a:lnSpc>
                <a:spcPct val="100000"/>
              </a:lnSpc>
            </a:pPr>
            <a:endParaRPr lang="en-US" sz="2000" dirty="0"/>
          </a:p>
        </p:txBody>
      </p:sp>
      <p:pic>
        <p:nvPicPr>
          <p:cNvPr id="2" name="Picture 2" descr="First Nations Power Authority (@FNPower) / X">
            <a:extLst>
              <a:ext uri="{FF2B5EF4-FFF2-40B4-BE49-F238E27FC236}">
                <a16:creationId xmlns:a16="http://schemas.microsoft.com/office/drawing/2014/main" id="{CB9F30E8-6A24-6FE5-B03D-BCF8D99E8E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9396" y="75406"/>
            <a:ext cx="1264403" cy="1264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506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14D60-5693-F0B0-A150-EC9E4650AD7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E562EF-BB73-4068-07EE-C1B60AE04C03}"/>
              </a:ext>
            </a:extLst>
          </p:cNvPr>
          <p:cNvSpPr>
            <a:spLocks noGrp="1"/>
          </p:cNvSpPr>
          <p:nvPr>
            <p:ph type="title"/>
          </p:nvPr>
        </p:nvSpPr>
        <p:spPr>
          <a:xfrm>
            <a:off x="838200" y="365125"/>
            <a:ext cx="10515600" cy="874739"/>
          </a:xfrm>
        </p:spPr>
        <p:txBody>
          <a:bodyPr>
            <a:normAutofit/>
          </a:bodyPr>
          <a:lstStyle/>
          <a:p>
            <a:r>
              <a:rPr lang="en-CA" sz="2800" i="1" dirty="0"/>
              <a:t>Thank You!</a:t>
            </a:r>
          </a:p>
        </p:txBody>
      </p:sp>
      <p:sp>
        <p:nvSpPr>
          <p:cNvPr id="5" name="Content Placeholder 4">
            <a:extLst>
              <a:ext uri="{FF2B5EF4-FFF2-40B4-BE49-F238E27FC236}">
                <a16:creationId xmlns:a16="http://schemas.microsoft.com/office/drawing/2014/main" id="{8D728D84-2075-4989-AD3E-114771F52F42}"/>
              </a:ext>
            </a:extLst>
          </p:cNvPr>
          <p:cNvSpPr>
            <a:spLocks noGrp="1"/>
          </p:cNvSpPr>
          <p:nvPr>
            <p:ph sz="half" idx="1"/>
          </p:nvPr>
        </p:nvSpPr>
        <p:spPr>
          <a:xfrm>
            <a:off x="848101" y="1209728"/>
            <a:ext cx="11264900" cy="5283147"/>
          </a:xfrm>
        </p:spPr>
        <p:txBody>
          <a:bodyPr/>
          <a:lstStyle/>
          <a:p>
            <a:pPr marL="457200" lvl="1" indent="0" fontAlgn="base">
              <a:lnSpc>
                <a:spcPct val="100000"/>
              </a:lnSpc>
              <a:buNone/>
            </a:pPr>
            <a:endParaRPr lang="en-US" sz="2000" dirty="0"/>
          </a:p>
          <a:p>
            <a:pPr marL="457200" lvl="1" indent="0" fontAlgn="base">
              <a:lnSpc>
                <a:spcPct val="100000"/>
              </a:lnSpc>
              <a:buNone/>
            </a:pPr>
            <a:endParaRPr lang="en-US" sz="2000" dirty="0"/>
          </a:p>
          <a:p>
            <a:pPr marL="457200" lvl="1" indent="0" fontAlgn="base">
              <a:lnSpc>
                <a:spcPct val="100000"/>
              </a:lnSpc>
              <a:buNone/>
            </a:pPr>
            <a:endParaRPr lang="en-US" sz="2000" dirty="0"/>
          </a:p>
          <a:p>
            <a:pPr marL="457200" lvl="1" indent="0" fontAlgn="base">
              <a:lnSpc>
                <a:spcPct val="100000"/>
              </a:lnSpc>
              <a:buNone/>
            </a:pPr>
            <a:endParaRPr lang="en-US" sz="2000" dirty="0"/>
          </a:p>
          <a:p>
            <a:pPr marL="0" lvl="1" indent="0" fontAlgn="base">
              <a:spcBef>
                <a:spcPts val="1000"/>
              </a:spcBef>
              <a:buNone/>
              <a:tabLst>
                <a:tab pos="457200" algn="l"/>
              </a:tabLst>
            </a:pPr>
            <a:r>
              <a:rPr lang="en-US" b="1" dirty="0"/>
              <a:t>Discussion</a:t>
            </a:r>
          </a:p>
          <a:p>
            <a:pPr marL="457200" lvl="1" indent="0" fontAlgn="base">
              <a:lnSpc>
                <a:spcPct val="100000"/>
              </a:lnSpc>
              <a:buNone/>
            </a:pPr>
            <a:endParaRPr lang="en-US" sz="2000" dirty="0"/>
          </a:p>
          <a:p>
            <a:pPr marL="0" lvl="1" indent="0" fontAlgn="base">
              <a:spcBef>
                <a:spcPts val="1000"/>
              </a:spcBef>
              <a:buNone/>
              <a:tabLst>
                <a:tab pos="457200" algn="l"/>
              </a:tabLst>
            </a:pPr>
            <a:r>
              <a:rPr lang="en-US" b="1" dirty="0"/>
              <a:t>Questions?</a:t>
            </a:r>
          </a:p>
        </p:txBody>
      </p:sp>
      <p:pic>
        <p:nvPicPr>
          <p:cNvPr id="1028" name="Picture 4" descr="Reciprocal Research Partnership Model (RRPM) of Indigenous Thriving... |  Download Scientific Diagram">
            <a:extLst>
              <a:ext uri="{FF2B5EF4-FFF2-40B4-BE49-F238E27FC236}">
                <a16:creationId xmlns:a16="http://schemas.microsoft.com/office/drawing/2014/main" id="{4836691E-0D58-0E82-A86D-92CE5B211A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7911" y="1575633"/>
            <a:ext cx="4551336" cy="455133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First Nations Power Authority (@FNPower) / X">
            <a:extLst>
              <a:ext uri="{FF2B5EF4-FFF2-40B4-BE49-F238E27FC236}">
                <a16:creationId xmlns:a16="http://schemas.microsoft.com/office/drawing/2014/main" id="{7F8D3F54-2825-82FA-77E7-BD22F74B3D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9396" y="75406"/>
            <a:ext cx="1264403" cy="1264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982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pattFill prst="zigZag">
          <a:fgClr>
            <a:schemeClr val="accent3">
              <a:lumMod val="75000"/>
            </a:schemeClr>
          </a:fgClr>
          <a:bgClr>
            <a:schemeClr val="accent3">
              <a:lumMod val="50000"/>
            </a:schemeClr>
          </a:bgClr>
        </a:patt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2A21665-C64F-4BDA-B2DE-442D70605718}"/>
              </a:ext>
              <a:ext uri="{C183D7F6-B498-43B3-948B-1728B52AA6E4}">
                <adec:decorative xmlns:adec="http://schemas.microsoft.com/office/drawing/2017/decorative" val="1"/>
              </a:ext>
            </a:extLst>
          </p:cNvPr>
          <p:cNvGrpSpPr/>
          <p:nvPr/>
        </p:nvGrpSpPr>
        <p:grpSpPr>
          <a:xfrm>
            <a:off x="4325258" y="1544068"/>
            <a:ext cx="3541486" cy="3769865"/>
            <a:chOff x="4325258" y="1229517"/>
            <a:chExt cx="3541486" cy="3769865"/>
          </a:xfrm>
        </p:grpSpPr>
        <p:sp>
          <p:nvSpPr>
            <p:cNvPr id="12" name="Diamond 11">
              <a:extLst>
                <a:ext uri="{FF2B5EF4-FFF2-40B4-BE49-F238E27FC236}">
                  <a16:creationId xmlns:a16="http://schemas.microsoft.com/office/drawing/2014/main" id="{7DC8B409-5FAC-4539-B25A-26BE925A48AF}"/>
                </a:ext>
              </a:extLst>
            </p:cNvPr>
            <p:cNvSpPr/>
            <p:nvPr/>
          </p:nvSpPr>
          <p:spPr>
            <a:xfrm>
              <a:off x="4792319" y="2392018"/>
              <a:ext cx="2607364" cy="2607364"/>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iamond 12">
              <a:extLst>
                <a:ext uri="{FF2B5EF4-FFF2-40B4-BE49-F238E27FC236}">
                  <a16:creationId xmlns:a16="http://schemas.microsoft.com/office/drawing/2014/main" id="{91498E2F-539C-46D3-AF7C-BB1DAE76B114}"/>
                </a:ext>
              </a:extLst>
            </p:cNvPr>
            <p:cNvSpPr/>
            <p:nvPr/>
          </p:nvSpPr>
          <p:spPr>
            <a:xfrm>
              <a:off x="4325258" y="1229517"/>
              <a:ext cx="3541486" cy="3541486"/>
            </a:xfrm>
            <a:prstGeom prst="diamond">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a:extLst>
              <a:ext uri="{FF2B5EF4-FFF2-40B4-BE49-F238E27FC236}">
                <a16:creationId xmlns:a16="http://schemas.microsoft.com/office/drawing/2014/main" id="{FA061601-468D-486D-B8EE-42BD1BE3ADCC}"/>
              </a:ext>
            </a:extLst>
          </p:cNvPr>
          <p:cNvSpPr>
            <a:spLocks noGrp="1"/>
          </p:cNvSpPr>
          <p:nvPr>
            <p:ph type="ctrTitle"/>
          </p:nvPr>
        </p:nvSpPr>
        <p:spPr>
          <a:xfrm>
            <a:off x="1524000" y="2930403"/>
            <a:ext cx="9144000" cy="997196"/>
          </a:xfrm>
        </p:spPr>
        <p:txBody>
          <a:bodyPr lIns="0" tIns="0" rIns="0" bIns="0" anchor="ctr">
            <a:spAutoFit/>
          </a:bodyPr>
          <a:lstStyle/>
          <a:p>
            <a:r>
              <a:rPr lang="en-US" sz="7200" b="1" dirty="0">
                <a:solidFill>
                  <a:schemeClr val="bg1"/>
                </a:solidFill>
              </a:rPr>
              <a:t>Thank You</a:t>
            </a:r>
            <a:endParaRPr lang="en-US" sz="7200" dirty="0">
              <a:solidFill>
                <a:schemeClr val="accent4"/>
              </a:solidFill>
            </a:endParaRPr>
          </a:p>
        </p:txBody>
      </p:sp>
    </p:spTree>
    <p:extLst>
      <p:ext uri="{BB962C8B-B14F-4D97-AF65-F5344CB8AC3E}">
        <p14:creationId xmlns:p14="http://schemas.microsoft.com/office/powerpoint/2010/main" val="1923038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D7191-A4D0-0D3F-1188-97186F7442A9}"/>
              </a:ext>
            </a:extLst>
          </p:cNvPr>
          <p:cNvSpPr>
            <a:spLocks noGrp="1"/>
          </p:cNvSpPr>
          <p:nvPr>
            <p:ph type="title"/>
          </p:nvPr>
        </p:nvSpPr>
        <p:spPr/>
        <p:txBody>
          <a:bodyPr/>
          <a:lstStyle/>
          <a:p>
            <a:r>
              <a:rPr lang="en-CA" dirty="0"/>
              <a:t>Overview</a:t>
            </a:r>
          </a:p>
        </p:txBody>
      </p:sp>
      <p:sp>
        <p:nvSpPr>
          <p:cNvPr id="3" name="Content Placeholder 2">
            <a:extLst>
              <a:ext uri="{FF2B5EF4-FFF2-40B4-BE49-F238E27FC236}">
                <a16:creationId xmlns:a16="http://schemas.microsoft.com/office/drawing/2014/main" id="{234F2E0B-C9ED-2A37-C038-EA158A9E4CD2}"/>
              </a:ext>
            </a:extLst>
          </p:cNvPr>
          <p:cNvSpPr>
            <a:spLocks noGrp="1"/>
          </p:cNvSpPr>
          <p:nvPr>
            <p:ph idx="1"/>
          </p:nvPr>
        </p:nvSpPr>
        <p:spPr/>
        <p:txBody>
          <a:bodyPr/>
          <a:lstStyle/>
          <a:p>
            <a:r>
              <a:rPr lang="en-CA" dirty="0"/>
              <a:t>Introduction</a:t>
            </a:r>
          </a:p>
          <a:p>
            <a:pPr lvl="1"/>
            <a:r>
              <a:rPr lang="en-CA" dirty="0"/>
              <a:t>First Nations Power Authority</a:t>
            </a:r>
          </a:p>
          <a:p>
            <a:pPr lvl="1"/>
            <a:r>
              <a:rPr lang="en-CA" dirty="0"/>
              <a:t>The Ready 4SMR Series</a:t>
            </a:r>
          </a:p>
          <a:p>
            <a:r>
              <a:rPr lang="en-CA" dirty="0"/>
              <a:t>SMR Opportunity</a:t>
            </a:r>
          </a:p>
          <a:p>
            <a:r>
              <a:rPr lang="en-CA" dirty="0"/>
              <a:t>The Supply Chain</a:t>
            </a:r>
          </a:p>
          <a:p>
            <a:r>
              <a:rPr lang="en-CA" dirty="0"/>
              <a:t>Opportunity</a:t>
            </a:r>
          </a:p>
          <a:p>
            <a:r>
              <a:rPr lang="en-CA" dirty="0"/>
              <a:t>Certification</a:t>
            </a:r>
          </a:p>
          <a:p>
            <a:r>
              <a:rPr lang="en-CA" dirty="0"/>
              <a:t>Financing</a:t>
            </a:r>
          </a:p>
          <a:p>
            <a:r>
              <a:rPr lang="en-CA" dirty="0"/>
              <a:t>Indigenous Perspective</a:t>
            </a:r>
          </a:p>
        </p:txBody>
      </p:sp>
      <p:pic>
        <p:nvPicPr>
          <p:cNvPr id="2050" name="Picture 2" descr="First Nations Power Authority (@FNPower) / X">
            <a:extLst>
              <a:ext uri="{FF2B5EF4-FFF2-40B4-BE49-F238E27FC236}">
                <a16:creationId xmlns:a16="http://schemas.microsoft.com/office/drawing/2014/main" id="{ABDE07C1-2AA8-1314-9643-5101AB3089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8800" y="75406"/>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017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5BA6B-2820-45C6-A808-AB8E663B3006}"/>
              </a:ext>
            </a:extLst>
          </p:cNvPr>
          <p:cNvSpPr>
            <a:spLocks noGrp="1"/>
          </p:cNvSpPr>
          <p:nvPr>
            <p:ph type="title"/>
          </p:nvPr>
        </p:nvSpPr>
        <p:spPr/>
        <p:txBody>
          <a:bodyPr/>
          <a:lstStyle/>
          <a:p>
            <a:r>
              <a:rPr lang="en-US" dirty="0"/>
              <a:t>Introduction</a:t>
            </a:r>
            <a:endParaRPr lang="en-CA" dirty="0"/>
          </a:p>
        </p:txBody>
      </p:sp>
      <p:sp>
        <p:nvSpPr>
          <p:cNvPr id="5" name="TextBox 4">
            <a:extLst>
              <a:ext uri="{FF2B5EF4-FFF2-40B4-BE49-F238E27FC236}">
                <a16:creationId xmlns:a16="http://schemas.microsoft.com/office/drawing/2014/main" id="{D86185D0-C3F7-70F3-2C6B-50AF216500D1}"/>
              </a:ext>
            </a:extLst>
          </p:cNvPr>
          <p:cNvSpPr txBox="1"/>
          <p:nvPr/>
        </p:nvSpPr>
        <p:spPr>
          <a:xfrm>
            <a:off x="765361" y="1690688"/>
            <a:ext cx="6425076" cy="5078313"/>
          </a:xfrm>
          <a:prstGeom prst="rect">
            <a:avLst/>
          </a:prstGeom>
          <a:noFill/>
        </p:spPr>
        <p:txBody>
          <a:bodyPr wrap="square" rtlCol="0">
            <a:spAutoFit/>
          </a:bodyPr>
          <a:lstStyle/>
          <a:p>
            <a:r>
              <a:rPr lang="en-US" dirty="0"/>
              <a:t>Darren J. Huculak</a:t>
            </a:r>
          </a:p>
          <a:p>
            <a:pPr marL="285750" indent="-285750">
              <a:buFont typeface="Arial" panose="020B0604020202020204" pitchFamily="34" charset="0"/>
              <a:buChar char="•"/>
            </a:pPr>
            <a:r>
              <a:rPr lang="en-US" dirty="0"/>
              <a:t>Project Advisor to FNPA (</a:t>
            </a:r>
            <a:r>
              <a:rPr lang="en-US" dirty="0" err="1"/>
              <a:t>Mushom</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MA in Economics (University of Calgary … A long time ago, in a galaxy far, far away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Metis Heritage ( my Mom is up there watching me!)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Sports, travel, movies, reading, music</a:t>
            </a:r>
          </a:p>
          <a:p>
            <a:endParaRPr lang="en-US" dirty="0"/>
          </a:p>
          <a:p>
            <a:pPr marL="285750" indent="-285750">
              <a:buFont typeface="Arial" panose="020B0604020202020204" pitchFamily="34" charset="0"/>
              <a:buChar char="•"/>
            </a:pPr>
            <a:r>
              <a:rPr lang="en-US" dirty="0"/>
              <a:t>Background in renewables (hydro, solar, and wind); transportation (rail); and natural gas distribution economics, financing and commercial structures</a:t>
            </a:r>
          </a:p>
          <a:p>
            <a:endParaRPr lang="en-US" dirty="0"/>
          </a:p>
          <a:p>
            <a:pPr marL="285750" indent="-285750">
              <a:buFont typeface="Arial" panose="020B0604020202020204" pitchFamily="34" charset="0"/>
              <a:buChar char="•"/>
            </a:pPr>
            <a:r>
              <a:rPr lang="en-US" dirty="0"/>
              <a:t>Learning about SMRs too!</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Approach to life in general and business:</a:t>
            </a:r>
          </a:p>
          <a:p>
            <a:pPr algn="ctr"/>
            <a:r>
              <a:rPr lang="en-US" b="1" i="1" dirty="0"/>
              <a:t>“Decisions are Hard. They Shouldn’t be Complex”</a:t>
            </a:r>
            <a:endParaRPr lang="en-CA" dirty="0"/>
          </a:p>
        </p:txBody>
      </p:sp>
      <p:pic>
        <p:nvPicPr>
          <p:cNvPr id="1026" name="Picture 2" descr="Star Wars' Day: 10 Quotes From a Galaxy Far, Far Away Are Here To Give You  A Renewed Hope - Entertainment">
            <a:extLst>
              <a:ext uri="{FF2B5EF4-FFF2-40B4-BE49-F238E27FC236}">
                <a16:creationId xmlns:a16="http://schemas.microsoft.com/office/drawing/2014/main" id="{20151B78-3CC9-8446-EE9A-EA66A71AB2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4102" y="1027906"/>
            <a:ext cx="2862940" cy="19086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HL20 Playoffs Sim Stanley Cup Finals, Game 7: Mission Complete -  Matchsticks and Gasoline">
            <a:extLst>
              <a:ext uri="{FF2B5EF4-FFF2-40B4-BE49-F238E27FC236}">
                <a16:creationId xmlns:a16="http://schemas.microsoft.com/office/drawing/2014/main" id="{F29093EA-4764-1479-E29E-9D0C676169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4102" y="2972879"/>
            <a:ext cx="2862940" cy="190862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new york mets ">
            <a:extLst>
              <a:ext uri="{FF2B5EF4-FFF2-40B4-BE49-F238E27FC236}">
                <a16:creationId xmlns:a16="http://schemas.microsoft.com/office/drawing/2014/main" id="{85F97F15-0A0C-3B8A-EC85-836220B2CB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1097" y="4985520"/>
            <a:ext cx="30289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835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4837B-32F5-4884-9090-0F987808D8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2670F11-C2AE-375C-13E7-30B47E8F0868}"/>
              </a:ext>
            </a:extLst>
          </p:cNvPr>
          <p:cNvSpPr>
            <a:spLocks noGrp="1"/>
          </p:cNvSpPr>
          <p:nvPr>
            <p:ph type="title"/>
          </p:nvPr>
        </p:nvSpPr>
        <p:spPr>
          <a:xfrm>
            <a:off x="838200" y="118168"/>
            <a:ext cx="10515600" cy="874739"/>
          </a:xfrm>
        </p:spPr>
        <p:txBody>
          <a:bodyPr>
            <a:normAutofit/>
          </a:bodyPr>
          <a:lstStyle/>
          <a:p>
            <a:r>
              <a:rPr lang="en-CA" sz="2800" i="1" dirty="0"/>
              <a:t>Introduction</a:t>
            </a:r>
          </a:p>
        </p:txBody>
      </p:sp>
      <p:sp>
        <p:nvSpPr>
          <p:cNvPr id="3" name="Content Placeholder 2">
            <a:extLst>
              <a:ext uri="{FF2B5EF4-FFF2-40B4-BE49-F238E27FC236}">
                <a16:creationId xmlns:a16="http://schemas.microsoft.com/office/drawing/2014/main" id="{BE22A81B-9717-085A-1996-864C3B7EC78B}"/>
              </a:ext>
            </a:extLst>
          </p:cNvPr>
          <p:cNvSpPr>
            <a:spLocks noGrp="1"/>
          </p:cNvSpPr>
          <p:nvPr>
            <p:ph sz="half" idx="1"/>
          </p:nvPr>
        </p:nvSpPr>
        <p:spPr>
          <a:xfrm>
            <a:off x="966212" y="1503588"/>
            <a:ext cx="10641027" cy="3458154"/>
          </a:xfrm>
        </p:spPr>
        <p:txBody>
          <a:bodyPr>
            <a:normAutofit lnSpcReduction="10000"/>
          </a:bodyPr>
          <a:lstStyle/>
          <a:p>
            <a:pPr marL="0" indent="0">
              <a:buNone/>
            </a:pPr>
            <a:r>
              <a:rPr lang="en-CA" sz="2400" b="1" dirty="0"/>
              <a:t>First Nations Power Authority</a:t>
            </a:r>
          </a:p>
          <a:p>
            <a:pPr>
              <a:buFont typeface="Segoe UI Light" panose="020B0502040204020203" pitchFamily="34" charset="0"/>
              <a:buChar char="−"/>
            </a:pPr>
            <a:r>
              <a:rPr lang="en-CA" dirty="0"/>
              <a:t> </a:t>
            </a:r>
            <a:r>
              <a:rPr lang="en-CA" sz="2000" dirty="0"/>
              <a:t>Established in 2011</a:t>
            </a:r>
          </a:p>
          <a:p>
            <a:pPr>
              <a:buFont typeface="Segoe UI Light" panose="020B0502040204020203" pitchFamily="34" charset="0"/>
              <a:buChar char="−"/>
            </a:pPr>
            <a:r>
              <a:rPr lang="en-CA" sz="2000" dirty="0"/>
              <a:t> Indigenous owned, membership based, not-for-profit</a:t>
            </a:r>
          </a:p>
          <a:p>
            <a:pPr>
              <a:buFont typeface="Segoe UI Light" panose="020B0502040204020203" pitchFamily="34" charset="0"/>
              <a:buChar char="−"/>
            </a:pPr>
            <a:r>
              <a:rPr lang="en-US" sz="2000" dirty="0"/>
              <a:t> Liaise between stakeholders in power sector to: </a:t>
            </a:r>
          </a:p>
          <a:p>
            <a:pPr lvl="1" fontAlgn="base">
              <a:lnSpc>
                <a:spcPct val="100000"/>
              </a:lnSpc>
            </a:pPr>
            <a:r>
              <a:rPr lang="en-US" sz="2000" dirty="0"/>
              <a:t>Support meaningful Indigenous participation energy</a:t>
            </a:r>
          </a:p>
          <a:p>
            <a:pPr lvl="1" fontAlgn="base">
              <a:lnSpc>
                <a:spcPct val="100000"/>
              </a:lnSpc>
            </a:pPr>
            <a:r>
              <a:rPr lang="en-US" sz="2000" dirty="0"/>
              <a:t>Provide diverse perspectives / technical knowledge through Indigenous lens</a:t>
            </a:r>
          </a:p>
          <a:p>
            <a:pPr lvl="1" fontAlgn="base">
              <a:lnSpc>
                <a:spcPct val="100000"/>
              </a:lnSpc>
            </a:pPr>
            <a:r>
              <a:rPr lang="en-US" sz="2000" dirty="0"/>
              <a:t>.Enhance independence by providing Indigenous communities with economic / social opportunities. </a:t>
            </a:r>
          </a:p>
          <a:p>
            <a:pPr fontAlgn="base">
              <a:lnSpc>
                <a:spcPct val="100000"/>
              </a:lnSpc>
              <a:buFont typeface="Segoe UI Light" panose="020B0502040204020203" pitchFamily="34" charset="0"/>
              <a:buChar char="−"/>
            </a:pPr>
            <a:r>
              <a:rPr lang="en-US" sz="2000" dirty="0"/>
              <a:t>Leading advocate for Indigenous participation in the development of SMRs</a:t>
            </a:r>
          </a:p>
          <a:p>
            <a:pPr marL="0" indent="0">
              <a:buNone/>
            </a:pPr>
            <a:r>
              <a:rPr lang="en-CA" dirty="0"/>
              <a:t>  </a:t>
            </a:r>
          </a:p>
        </p:txBody>
      </p:sp>
      <p:pic>
        <p:nvPicPr>
          <p:cNvPr id="6" name="Picture 5">
            <a:extLst>
              <a:ext uri="{FF2B5EF4-FFF2-40B4-BE49-F238E27FC236}">
                <a16:creationId xmlns:a16="http://schemas.microsoft.com/office/drawing/2014/main" id="{09C55870-E5BD-8524-BBB0-0630CC4CC27E}"/>
              </a:ext>
            </a:extLst>
          </p:cNvPr>
          <p:cNvPicPr>
            <a:picLocks noChangeAspect="1"/>
          </p:cNvPicPr>
          <p:nvPr/>
        </p:nvPicPr>
        <p:blipFill>
          <a:blip r:embed="rId2"/>
          <a:stretch>
            <a:fillRect/>
          </a:stretch>
        </p:blipFill>
        <p:spPr>
          <a:xfrm>
            <a:off x="2123193" y="4821496"/>
            <a:ext cx="8327067" cy="1692000"/>
          </a:xfrm>
          <a:prstGeom prst="rect">
            <a:avLst/>
          </a:prstGeom>
        </p:spPr>
      </p:pic>
      <p:pic>
        <p:nvPicPr>
          <p:cNvPr id="2" name="Picture 2" descr="First Nations Power Authority (@FNPower) / X">
            <a:extLst>
              <a:ext uri="{FF2B5EF4-FFF2-40B4-BE49-F238E27FC236}">
                <a16:creationId xmlns:a16="http://schemas.microsoft.com/office/drawing/2014/main" id="{9E30671A-9A27-CB23-FB9C-A4C69E0B2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9396" y="75406"/>
            <a:ext cx="1264403" cy="1264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527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2AC031-B489-2B8C-D25B-D5BF92B98CB3}"/>
              </a:ext>
            </a:extLst>
          </p:cNvPr>
          <p:cNvSpPr>
            <a:spLocks noGrp="1"/>
          </p:cNvSpPr>
          <p:nvPr>
            <p:ph type="title"/>
          </p:nvPr>
        </p:nvSpPr>
        <p:spPr>
          <a:xfrm>
            <a:off x="838200" y="365125"/>
            <a:ext cx="10515600" cy="874739"/>
          </a:xfrm>
        </p:spPr>
        <p:txBody>
          <a:bodyPr>
            <a:normAutofit/>
          </a:bodyPr>
          <a:lstStyle/>
          <a:p>
            <a:r>
              <a:rPr lang="en-CA" sz="2800" i="1" dirty="0"/>
              <a:t>Introduction </a:t>
            </a:r>
          </a:p>
        </p:txBody>
      </p:sp>
      <p:sp>
        <p:nvSpPr>
          <p:cNvPr id="3" name="Content Placeholder 2">
            <a:extLst>
              <a:ext uri="{FF2B5EF4-FFF2-40B4-BE49-F238E27FC236}">
                <a16:creationId xmlns:a16="http://schemas.microsoft.com/office/drawing/2014/main" id="{E58D95BE-E7FB-80E1-8915-1F252C8702C4}"/>
              </a:ext>
            </a:extLst>
          </p:cNvPr>
          <p:cNvSpPr>
            <a:spLocks noGrp="1"/>
          </p:cNvSpPr>
          <p:nvPr>
            <p:ph sz="half" idx="1"/>
          </p:nvPr>
        </p:nvSpPr>
        <p:spPr>
          <a:xfrm>
            <a:off x="838200" y="1518834"/>
            <a:ext cx="7592878" cy="4574032"/>
          </a:xfrm>
        </p:spPr>
        <p:txBody>
          <a:bodyPr>
            <a:normAutofit fontScale="92500" lnSpcReduction="20000"/>
          </a:bodyPr>
          <a:lstStyle/>
          <a:p>
            <a:pPr marL="0" indent="0">
              <a:lnSpc>
                <a:spcPct val="110000"/>
              </a:lnSpc>
              <a:buNone/>
            </a:pPr>
            <a:r>
              <a:rPr lang="en-CA" sz="2600" b="1" dirty="0"/>
              <a:t>Ready for SMR</a:t>
            </a:r>
          </a:p>
          <a:p>
            <a:pPr>
              <a:lnSpc>
                <a:spcPct val="110000"/>
              </a:lnSpc>
              <a:buFont typeface="Segoe UI Light" panose="020B0502040204020203" pitchFamily="34" charset="0"/>
              <a:buChar char="−"/>
            </a:pPr>
            <a:r>
              <a:rPr lang="en-US" sz="2200" dirty="0"/>
              <a:t>Partnership between FNPA, </a:t>
            </a:r>
            <a:r>
              <a:rPr lang="en-US" sz="2200" dirty="0">
                <a:hlinkClick r:id="rId2">
                  <a:extLst>
                    <a:ext uri="{A12FA001-AC4F-418D-AE19-62706E023703}">
                      <ahyp:hlinkClr xmlns:ahyp="http://schemas.microsoft.com/office/drawing/2018/hyperlinkcolor" val="tx"/>
                    </a:ext>
                  </a:extLst>
                </a:hlinkClick>
              </a:rPr>
              <a:t>OCNI</a:t>
            </a:r>
            <a:r>
              <a:rPr lang="en-US" sz="2200" dirty="0"/>
              <a:t> and </a:t>
            </a:r>
            <a:r>
              <a:rPr lang="en-US" sz="2200" dirty="0">
                <a:hlinkClick r:id="rId3">
                  <a:extLst>
                    <a:ext uri="{A12FA001-AC4F-418D-AE19-62706E023703}">
                      <ahyp:hlinkClr xmlns:ahyp="http://schemas.microsoft.com/office/drawing/2018/hyperlinkcolor" val="tx"/>
                    </a:ext>
                  </a:extLst>
                </a:hlinkClick>
              </a:rPr>
              <a:t>SIMSA</a:t>
            </a:r>
            <a:r>
              <a:rPr lang="en-US" sz="2200" dirty="0"/>
              <a:t> to prepare Saskatchewan businesses to participate in SMR supply chain.</a:t>
            </a:r>
          </a:p>
          <a:p>
            <a:pPr fontAlgn="base">
              <a:lnSpc>
                <a:spcPct val="110000"/>
              </a:lnSpc>
              <a:buFont typeface="Segoe UI Light" panose="020B0502040204020203" pitchFamily="34" charset="0"/>
              <a:buChar char="−"/>
            </a:pPr>
            <a:r>
              <a:rPr lang="en-US" sz="2200" dirty="0"/>
              <a:t>Key Goals of Ready4SMR are to promote:</a:t>
            </a:r>
          </a:p>
          <a:p>
            <a:pPr lvl="1" fontAlgn="base">
              <a:lnSpc>
                <a:spcPct val="120000"/>
              </a:lnSpc>
            </a:pPr>
            <a:r>
              <a:rPr lang="en-US" sz="2200" dirty="0"/>
              <a:t>Economic Development </a:t>
            </a:r>
          </a:p>
          <a:p>
            <a:pPr lvl="1" fontAlgn="base">
              <a:lnSpc>
                <a:spcPct val="120000"/>
              </a:lnSpc>
            </a:pPr>
            <a:r>
              <a:rPr lang="en-US" sz="2200" dirty="0"/>
              <a:t>Capacity Building </a:t>
            </a:r>
          </a:p>
          <a:p>
            <a:pPr lvl="1" fontAlgn="base">
              <a:lnSpc>
                <a:spcPct val="120000"/>
              </a:lnSpc>
            </a:pPr>
            <a:r>
              <a:rPr lang="en-US" sz="2200" dirty="0"/>
              <a:t>Safety Culture </a:t>
            </a:r>
          </a:p>
          <a:p>
            <a:pPr lvl="1" fontAlgn="base">
              <a:lnSpc>
                <a:spcPct val="120000"/>
              </a:lnSpc>
            </a:pPr>
            <a:r>
              <a:rPr lang="en-US" sz="2200" dirty="0"/>
              <a:t>Indigenous Ownership</a:t>
            </a:r>
          </a:p>
          <a:p>
            <a:pPr>
              <a:lnSpc>
                <a:spcPct val="110000"/>
              </a:lnSpc>
              <a:buFont typeface="Segoe UI Light" panose="020B0502040204020203" pitchFamily="34" charset="0"/>
              <a:buChar char="−"/>
            </a:pPr>
            <a:r>
              <a:rPr lang="en-CA" sz="2200" dirty="0"/>
              <a:t>  Jointly funded by CIC and </a:t>
            </a:r>
            <a:r>
              <a:rPr lang="en-CA" sz="2200" dirty="0" err="1"/>
              <a:t>PrariesCan</a:t>
            </a:r>
            <a:endParaRPr lang="en-CA" sz="2200" dirty="0"/>
          </a:p>
          <a:p>
            <a:pPr>
              <a:lnSpc>
                <a:spcPct val="110000"/>
              </a:lnSpc>
              <a:buFont typeface="Segoe UI Light" panose="020B0502040204020203" pitchFamily="34" charset="0"/>
              <a:buChar char="−"/>
            </a:pPr>
            <a:r>
              <a:rPr lang="en-CA" sz="2200" dirty="0"/>
              <a:t>The last in the Webinar Series</a:t>
            </a:r>
          </a:p>
          <a:p>
            <a:pPr>
              <a:lnSpc>
                <a:spcPct val="110000"/>
              </a:lnSpc>
              <a:buFont typeface="Segoe UI Light" panose="020B0502040204020203" pitchFamily="34" charset="0"/>
              <a:buChar char="−"/>
            </a:pPr>
            <a:r>
              <a:rPr lang="en-CA" sz="2200" dirty="0"/>
              <a:t>Larger, in person event to upcoming in </a:t>
            </a:r>
          </a:p>
          <a:p>
            <a:pPr>
              <a:lnSpc>
                <a:spcPct val="110000"/>
              </a:lnSpc>
              <a:buFont typeface="Segoe UI Light" panose="020B0502040204020203" pitchFamily="34" charset="0"/>
              <a:buChar char="−"/>
            </a:pPr>
            <a:endParaRPr lang="en-CA" sz="2200" dirty="0"/>
          </a:p>
          <a:p>
            <a:pPr marL="0" indent="0">
              <a:lnSpc>
                <a:spcPct val="110000"/>
              </a:lnSpc>
              <a:buNone/>
            </a:pPr>
            <a:r>
              <a:rPr lang="en-CA" sz="2200" b="1" dirty="0"/>
              <a:t>		</a:t>
            </a:r>
            <a:endParaRPr lang="en-CA" sz="2200" b="1" i="1" dirty="0"/>
          </a:p>
        </p:txBody>
      </p:sp>
      <p:pic>
        <p:nvPicPr>
          <p:cNvPr id="6" name="Content Placeholder 5">
            <a:extLst>
              <a:ext uri="{FF2B5EF4-FFF2-40B4-BE49-F238E27FC236}">
                <a16:creationId xmlns:a16="http://schemas.microsoft.com/office/drawing/2014/main" id="{207D8057-C241-928E-1B80-C516EAC1F5FA}"/>
              </a:ext>
            </a:extLst>
          </p:cNvPr>
          <p:cNvPicPr>
            <a:picLocks noGrp="1" noChangeAspect="1"/>
          </p:cNvPicPr>
          <p:nvPr>
            <p:ph sz="half" idx="2"/>
          </p:nvPr>
        </p:nvPicPr>
        <p:blipFill>
          <a:blip r:embed="rId4"/>
          <a:stretch>
            <a:fillRect/>
          </a:stretch>
        </p:blipFill>
        <p:spPr>
          <a:xfrm>
            <a:off x="8696422" y="2422467"/>
            <a:ext cx="2772162" cy="1143160"/>
          </a:xfrm>
        </p:spPr>
      </p:pic>
      <p:pic>
        <p:nvPicPr>
          <p:cNvPr id="8" name="Picture 7">
            <a:extLst>
              <a:ext uri="{FF2B5EF4-FFF2-40B4-BE49-F238E27FC236}">
                <a16:creationId xmlns:a16="http://schemas.microsoft.com/office/drawing/2014/main" id="{F0E32B37-8F56-36BF-64B6-C55B6A463A44}"/>
              </a:ext>
            </a:extLst>
          </p:cNvPr>
          <p:cNvPicPr>
            <a:picLocks noChangeAspect="1"/>
          </p:cNvPicPr>
          <p:nvPr/>
        </p:nvPicPr>
        <p:blipFill>
          <a:blip r:embed="rId5"/>
          <a:stretch>
            <a:fillRect/>
          </a:stretch>
        </p:blipFill>
        <p:spPr>
          <a:xfrm>
            <a:off x="8782159" y="3803819"/>
            <a:ext cx="2686425" cy="1905266"/>
          </a:xfrm>
          <a:prstGeom prst="rect">
            <a:avLst/>
          </a:prstGeom>
        </p:spPr>
      </p:pic>
      <p:sp>
        <p:nvSpPr>
          <p:cNvPr id="2" name="TextBox 1">
            <a:extLst>
              <a:ext uri="{FF2B5EF4-FFF2-40B4-BE49-F238E27FC236}">
                <a16:creationId xmlns:a16="http://schemas.microsoft.com/office/drawing/2014/main" id="{89E287B4-ED6E-B6AF-A54D-431BA681C7EE}"/>
              </a:ext>
            </a:extLst>
          </p:cNvPr>
          <p:cNvSpPr txBox="1"/>
          <p:nvPr/>
        </p:nvSpPr>
        <p:spPr>
          <a:xfrm>
            <a:off x="8782159" y="1859798"/>
            <a:ext cx="2571641" cy="369332"/>
          </a:xfrm>
          <a:prstGeom prst="rect">
            <a:avLst/>
          </a:prstGeom>
          <a:noFill/>
        </p:spPr>
        <p:txBody>
          <a:bodyPr wrap="square" rtlCol="0">
            <a:spAutoFit/>
          </a:bodyPr>
          <a:lstStyle/>
          <a:p>
            <a:pPr algn="ctr"/>
            <a:r>
              <a:rPr lang="en-CA" i="1" dirty="0"/>
              <a:t>Thank You!</a:t>
            </a:r>
          </a:p>
        </p:txBody>
      </p:sp>
      <p:pic>
        <p:nvPicPr>
          <p:cNvPr id="5" name="Picture 2" descr="First Nations Power Authority (@FNPower) / X">
            <a:extLst>
              <a:ext uri="{FF2B5EF4-FFF2-40B4-BE49-F238E27FC236}">
                <a16:creationId xmlns:a16="http://schemas.microsoft.com/office/drawing/2014/main" id="{928F450F-100F-129E-7BC9-B98E8681CB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89396" y="75406"/>
            <a:ext cx="1264403" cy="1264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821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EB67C-7575-01A4-1B80-6B7B9E7417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B6F3B6A-7512-9E79-CDEF-C6BB0070546B}"/>
              </a:ext>
            </a:extLst>
          </p:cNvPr>
          <p:cNvSpPr>
            <a:spLocks noGrp="1"/>
          </p:cNvSpPr>
          <p:nvPr>
            <p:ph type="title"/>
          </p:nvPr>
        </p:nvSpPr>
        <p:spPr>
          <a:xfrm>
            <a:off x="838200" y="365125"/>
            <a:ext cx="10515600" cy="874739"/>
          </a:xfrm>
        </p:spPr>
        <p:txBody>
          <a:bodyPr>
            <a:normAutofit/>
          </a:bodyPr>
          <a:lstStyle/>
          <a:p>
            <a:r>
              <a:rPr lang="en-CA" sz="2800" i="1" dirty="0"/>
              <a:t>SMRs Are the Future </a:t>
            </a:r>
          </a:p>
        </p:txBody>
      </p:sp>
      <p:sp>
        <p:nvSpPr>
          <p:cNvPr id="3" name="Content Placeholder 2">
            <a:extLst>
              <a:ext uri="{FF2B5EF4-FFF2-40B4-BE49-F238E27FC236}">
                <a16:creationId xmlns:a16="http://schemas.microsoft.com/office/drawing/2014/main" id="{417AEA6A-609D-4D1C-7825-17EA3A8BC6BB}"/>
              </a:ext>
            </a:extLst>
          </p:cNvPr>
          <p:cNvSpPr>
            <a:spLocks noGrp="1"/>
          </p:cNvSpPr>
          <p:nvPr>
            <p:ph sz="half" idx="1"/>
          </p:nvPr>
        </p:nvSpPr>
        <p:spPr>
          <a:xfrm>
            <a:off x="645633" y="1693636"/>
            <a:ext cx="6322506" cy="4507109"/>
          </a:xfrm>
        </p:spPr>
        <p:txBody>
          <a:bodyPr>
            <a:normAutofit fontScale="85000" lnSpcReduction="20000"/>
          </a:bodyPr>
          <a:lstStyle/>
          <a:p>
            <a:pPr marL="0" indent="0" fontAlgn="base">
              <a:lnSpc>
                <a:spcPct val="110000"/>
              </a:lnSpc>
              <a:buNone/>
            </a:pPr>
            <a:r>
              <a:rPr lang="en-US" b="1" dirty="0"/>
              <a:t>Net Zero Future</a:t>
            </a:r>
          </a:p>
          <a:p>
            <a:pPr>
              <a:lnSpc>
                <a:spcPct val="110000"/>
              </a:lnSpc>
              <a:buFont typeface="Segoe UI Light" panose="020B0502040204020203" pitchFamily="34" charset="0"/>
              <a:buChar char="−"/>
            </a:pPr>
            <a:r>
              <a:rPr lang="en-CA" sz="2400" dirty="0"/>
              <a:t>Electricity demand will increase by 135% by 2050 </a:t>
            </a:r>
            <a:r>
              <a:rPr lang="en-CA" sz="2400" dirty="0">
                <a:sym typeface="Wingdings" panose="05000000000000000000" pitchFamily="2" charset="2"/>
              </a:rPr>
              <a:t> r</a:t>
            </a:r>
            <a:r>
              <a:rPr lang="en-CA" sz="2400" dirty="0"/>
              <a:t>apidly scale power fleet</a:t>
            </a:r>
          </a:p>
          <a:p>
            <a:pPr>
              <a:lnSpc>
                <a:spcPct val="110000"/>
              </a:lnSpc>
              <a:buFont typeface="Segoe UI Light" panose="020B0502040204020203" pitchFamily="34" charset="0"/>
              <a:buChar char="−"/>
            </a:pPr>
            <a:r>
              <a:rPr lang="en-CA" sz="2400" dirty="0"/>
              <a:t>There is no single energy source that can meet demand</a:t>
            </a:r>
          </a:p>
          <a:p>
            <a:pPr>
              <a:lnSpc>
                <a:spcPct val="110000"/>
              </a:lnSpc>
              <a:buFont typeface="Segoe UI Light" panose="020B0502040204020203" pitchFamily="34" charset="0"/>
              <a:buChar char="−"/>
            </a:pPr>
            <a:r>
              <a:rPr lang="en-CA" sz="2400" dirty="0"/>
              <a:t>Increasingly promising option is to commercialize small modular reactors (SMRs).</a:t>
            </a:r>
          </a:p>
          <a:p>
            <a:pPr>
              <a:lnSpc>
                <a:spcPct val="110000"/>
              </a:lnSpc>
              <a:buFont typeface="Segoe UI Light" panose="020B0502040204020203" pitchFamily="34" charset="0"/>
              <a:buChar char="−"/>
            </a:pPr>
            <a:r>
              <a:rPr lang="en-CA" sz="2400" dirty="0"/>
              <a:t> Saskatchewan Forecast Jobs</a:t>
            </a:r>
          </a:p>
          <a:p>
            <a:pPr lvl="1" fontAlgn="base">
              <a:lnSpc>
                <a:spcPct val="120000"/>
              </a:lnSpc>
            </a:pPr>
            <a:r>
              <a:rPr lang="en-CA" dirty="0"/>
              <a:t>Manufacturing &amp; Construction: 7,042/yr</a:t>
            </a:r>
          </a:p>
          <a:p>
            <a:pPr lvl="1" fontAlgn="base">
              <a:lnSpc>
                <a:spcPct val="120000"/>
              </a:lnSpc>
            </a:pPr>
            <a:r>
              <a:rPr lang="en-CA" dirty="0"/>
              <a:t> Operations: 728/year</a:t>
            </a:r>
          </a:p>
          <a:p>
            <a:pPr lvl="1" fontAlgn="base">
              <a:lnSpc>
                <a:spcPct val="120000"/>
              </a:lnSpc>
            </a:pPr>
            <a:r>
              <a:rPr lang="en-CA" dirty="0"/>
              <a:t>Project Development: 718/Year</a:t>
            </a:r>
          </a:p>
          <a:p>
            <a:pPr lvl="1" fontAlgn="base">
              <a:lnSpc>
                <a:spcPct val="120000"/>
              </a:lnSpc>
            </a:pPr>
            <a:r>
              <a:rPr lang="en-CA" dirty="0"/>
              <a:t>Decommissioning: 833/year</a:t>
            </a:r>
          </a:p>
          <a:p>
            <a:pPr lvl="1" fontAlgn="base">
              <a:lnSpc>
                <a:spcPct val="120000"/>
              </a:lnSpc>
            </a:pPr>
            <a:endParaRPr lang="en-CA" sz="2800" dirty="0"/>
          </a:p>
          <a:p>
            <a:pPr marL="0" indent="0">
              <a:lnSpc>
                <a:spcPct val="110000"/>
              </a:lnSpc>
              <a:buNone/>
            </a:pP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buNone/>
            </a:pPr>
            <a:endParaRPr lang="en-CA"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buNone/>
            </a:pPr>
            <a:endParaRPr lang="en-CA" sz="2200" kern="100" dirty="0">
              <a:cs typeface="Times New Roman" panose="02020603050405020304" pitchFamily="18" charset="0"/>
            </a:endParaRPr>
          </a:p>
          <a:p>
            <a:pPr marL="0" indent="0">
              <a:lnSpc>
                <a:spcPct val="115000"/>
              </a:lnSpc>
              <a:buNone/>
            </a:pPr>
            <a:endParaRPr lang="en-CA" sz="2200" kern="100" dirty="0">
              <a:cs typeface="Times New Roman" panose="02020603050405020304" pitchFamily="18" charset="0"/>
            </a:endParaRPr>
          </a:p>
          <a:p>
            <a:pPr marL="0" indent="0">
              <a:buNone/>
            </a:pPr>
            <a:endParaRPr lang="en-CA" dirty="0"/>
          </a:p>
        </p:txBody>
      </p:sp>
      <p:pic>
        <p:nvPicPr>
          <p:cNvPr id="5" name="Picture 4">
            <a:extLst>
              <a:ext uri="{FF2B5EF4-FFF2-40B4-BE49-F238E27FC236}">
                <a16:creationId xmlns:a16="http://schemas.microsoft.com/office/drawing/2014/main" id="{2AD14088-80A4-9A10-FD9F-F1A80D09C48B}"/>
              </a:ext>
            </a:extLst>
          </p:cNvPr>
          <p:cNvPicPr>
            <a:picLocks noChangeAspect="1"/>
          </p:cNvPicPr>
          <p:nvPr/>
        </p:nvPicPr>
        <p:blipFill>
          <a:blip r:embed="rId2"/>
          <a:stretch>
            <a:fillRect/>
          </a:stretch>
        </p:blipFill>
        <p:spPr>
          <a:xfrm>
            <a:off x="7099516" y="4240769"/>
            <a:ext cx="4483014" cy="2508743"/>
          </a:xfrm>
          <a:prstGeom prst="rect">
            <a:avLst/>
          </a:prstGeom>
        </p:spPr>
      </p:pic>
      <p:sp>
        <p:nvSpPr>
          <p:cNvPr id="6" name="TextBox 5">
            <a:extLst>
              <a:ext uri="{FF2B5EF4-FFF2-40B4-BE49-F238E27FC236}">
                <a16:creationId xmlns:a16="http://schemas.microsoft.com/office/drawing/2014/main" id="{AFDDA2BA-EFE9-656C-492E-4630729F1016}"/>
              </a:ext>
            </a:extLst>
          </p:cNvPr>
          <p:cNvSpPr txBox="1"/>
          <p:nvPr/>
        </p:nvSpPr>
        <p:spPr>
          <a:xfrm>
            <a:off x="7690722" y="1370471"/>
            <a:ext cx="2948909" cy="646331"/>
          </a:xfrm>
          <a:prstGeom prst="rect">
            <a:avLst/>
          </a:prstGeom>
          <a:noFill/>
        </p:spPr>
        <p:txBody>
          <a:bodyPr wrap="square" rtlCol="0">
            <a:spAutoFit/>
          </a:bodyPr>
          <a:lstStyle/>
          <a:p>
            <a:r>
              <a:rPr lang="en-CA" dirty="0"/>
              <a:t>$8.8B in investment by 2042</a:t>
            </a:r>
          </a:p>
          <a:p>
            <a:endParaRPr lang="en-CA" dirty="0"/>
          </a:p>
        </p:txBody>
      </p:sp>
      <p:pic>
        <p:nvPicPr>
          <p:cNvPr id="8" name="Picture 7">
            <a:extLst>
              <a:ext uri="{FF2B5EF4-FFF2-40B4-BE49-F238E27FC236}">
                <a16:creationId xmlns:a16="http://schemas.microsoft.com/office/drawing/2014/main" id="{EA0905FC-2172-2779-53EE-CFE0B3050E9F}"/>
              </a:ext>
            </a:extLst>
          </p:cNvPr>
          <p:cNvPicPr>
            <a:picLocks noChangeAspect="1"/>
          </p:cNvPicPr>
          <p:nvPr/>
        </p:nvPicPr>
        <p:blipFill>
          <a:blip r:embed="rId3"/>
          <a:stretch>
            <a:fillRect/>
          </a:stretch>
        </p:blipFill>
        <p:spPr>
          <a:xfrm>
            <a:off x="7557205" y="1799516"/>
            <a:ext cx="3215944" cy="2335374"/>
          </a:xfrm>
          <a:prstGeom prst="rect">
            <a:avLst/>
          </a:prstGeom>
        </p:spPr>
      </p:pic>
      <p:pic>
        <p:nvPicPr>
          <p:cNvPr id="2" name="Picture 2" descr="First Nations Power Authority (@FNPower) / X">
            <a:extLst>
              <a:ext uri="{FF2B5EF4-FFF2-40B4-BE49-F238E27FC236}">
                <a16:creationId xmlns:a16="http://schemas.microsoft.com/office/drawing/2014/main" id="{F4A5D82B-B7FB-4489-3450-2B0661929D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9396" y="75406"/>
            <a:ext cx="1264403" cy="1264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544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0C3BF-1C98-CA58-F1FB-72AB3CE2159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384B877-474A-F7DB-9E57-4EC5EC943823}"/>
              </a:ext>
            </a:extLst>
          </p:cNvPr>
          <p:cNvSpPr>
            <a:spLocks noGrp="1"/>
          </p:cNvSpPr>
          <p:nvPr>
            <p:ph type="title"/>
          </p:nvPr>
        </p:nvSpPr>
        <p:spPr>
          <a:xfrm>
            <a:off x="838200" y="365125"/>
            <a:ext cx="10515600" cy="874739"/>
          </a:xfrm>
        </p:spPr>
        <p:txBody>
          <a:bodyPr>
            <a:normAutofit/>
          </a:bodyPr>
          <a:lstStyle/>
          <a:p>
            <a:r>
              <a:rPr lang="en-CA" sz="2800" i="1" dirty="0"/>
              <a:t>SMR Supply Chain Key Components </a:t>
            </a:r>
          </a:p>
        </p:txBody>
      </p:sp>
      <p:sp>
        <p:nvSpPr>
          <p:cNvPr id="10" name="TextBox 9">
            <a:extLst>
              <a:ext uri="{FF2B5EF4-FFF2-40B4-BE49-F238E27FC236}">
                <a16:creationId xmlns:a16="http://schemas.microsoft.com/office/drawing/2014/main" id="{13CAA7DC-6712-7795-057B-BBC19E5D6AF5}"/>
              </a:ext>
            </a:extLst>
          </p:cNvPr>
          <p:cNvSpPr txBox="1"/>
          <p:nvPr/>
        </p:nvSpPr>
        <p:spPr>
          <a:xfrm>
            <a:off x="838200" y="1115878"/>
            <a:ext cx="7654871" cy="5560497"/>
          </a:xfrm>
          <a:prstGeom prst="rect">
            <a:avLst/>
          </a:prstGeom>
          <a:noFill/>
        </p:spPr>
        <p:txBody>
          <a:bodyPr wrap="square">
            <a:spAutoFit/>
          </a:bodyPr>
          <a:lstStyle/>
          <a:p>
            <a:pPr fontAlgn="base">
              <a:lnSpc>
                <a:spcPct val="90000"/>
              </a:lnSpc>
              <a:spcBef>
                <a:spcPts val="1000"/>
              </a:spcBef>
            </a:pPr>
            <a:r>
              <a:rPr lang="en-CA" sz="2000" b="1" dirty="0"/>
              <a:t>Design and Licensing</a:t>
            </a:r>
          </a:p>
          <a:p>
            <a:pPr marL="228600" indent="-228600">
              <a:lnSpc>
                <a:spcPct val="90000"/>
              </a:lnSpc>
              <a:spcBef>
                <a:spcPts val="1000"/>
              </a:spcBef>
              <a:buFont typeface="Segoe UI Light" panose="020B0502040204020203" pitchFamily="34" charset="0"/>
              <a:buChar char="−"/>
            </a:pPr>
            <a:r>
              <a:rPr lang="en-CA" dirty="0"/>
              <a:t>Developing concept, carry out engineering work, and obtain permits</a:t>
            </a:r>
          </a:p>
          <a:p>
            <a:pPr marL="228600" indent="-228600">
              <a:lnSpc>
                <a:spcPct val="90000"/>
              </a:lnSpc>
              <a:spcBef>
                <a:spcPts val="1000"/>
              </a:spcBef>
              <a:spcAft>
                <a:spcPts val="800"/>
              </a:spcAft>
              <a:buFont typeface="Segoe UI Light" panose="020B0502040204020203" pitchFamily="34" charset="0"/>
              <a:buChar char="−"/>
            </a:pPr>
            <a:r>
              <a:rPr lang="en-CA" dirty="0"/>
              <a:t>Time-consuming and expensive, it requires navigating complex regulations. </a:t>
            </a:r>
          </a:p>
          <a:p>
            <a:pPr fontAlgn="base">
              <a:lnSpc>
                <a:spcPct val="90000"/>
              </a:lnSpc>
              <a:spcBef>
                <a:spcPts val="1000"/>
              </a:spcBef>
            </a:pPr>
            <a:r>
              <a:rPr lang="en-CA" sz="2000" b="1" dirty="0"/>
              <a:t>Manufacturing</a:t>
            </a:r>
          </a:p>
          <a:p>
            <a:pPr marL="228600" indent="-228600">
              <a:lnSpc>
                <a:spcPct val="90000"/>
              </a:lnSpc>
              <a:spcBef>
                <a:spcPts val="1000"/>
              </a:spcBef>
              <a:spcAft>
                <a:spcPts val="800"/>
              </a:spcAft>
              <a:buFont typeface="Segoe UI Light" panose="020B0502040204020203" pitchFamily="34" charset="0"/>
              <a:buChar char="−"/>
            </a:pPr>
            <a:r>
              <a:rPr lang="en-CA" dirty="0"/>
              <a:t>Manufacture components like pressure vessels, steam generators, and control systems. </a:t>
            </a:r>
          </a:p>
          <a:p>
            <a:pPr fontAlgn="base">
              <a:lnSpc>
                <a:spcPct val="90000"/>
              </a:lnSpc>
              <a:spcBef>
                <a:spcPts val="1000"/>
              </a:spcBef>
            </a:pPr>
            <a:r>
              <a:rPr lang="en-CA" sz="2000" b="1" dirty="0"/>
              <a:t>Construction</a:t>
            </a:r>
          </a:p>
          <a:p>
            <a:pPr marL="228600" indent="-228600">
              <a:lnSpc>
                <a:spcPct val="90000"/>
              </a:lnSpc>
              <a:spcBef>
                <a:spcPts val="1000"/>
              </a:spcBef>
              <a:spcAft>
                <a:spcPts val="800"/>
              </a:spcAft>
              <a:buFont typeface="Segoe UI Light" panose="020B0502040204020203" pitchFamily="34" charset="0"/>
              <a:buChar char="−"/>
            </a:pPr>
            <a:r>
              <a:rPr lang="en-CA" dirty="0"/>
              <a:t>Encompasses site preparation, infrastructure development, and reactor assembly. </a:t>
            </a:r>
          </a:p>
          <a:p>
            <a:pPr>
              <a:lnSpc>
                <a:spcPct val="115000"/>
              </a:lnSpc>
            </a:pPr>
            <a:r>
              <a:rPr lang="en-CA" sz="2000" b="1" dirty="0"/>
              <a:t>Operation and Maintenance</a:t>
            </a:r>
          </a:p>
          <a:p>
            <a:pPr marL="228600" indent="-228600">
              <a:lnSpc>
                <a:spcPct val="90000"/>
              </a:lnSpc>
              <a:spcBef>
                <a:spcPts val="1000"/>
              </a:spcBef>
              <a:spcAft>
                <a:spcPts val="800"/>
              </a:spcAft>
              <a:buFont typeface="Segoe UI Light" panose="020B0502040204020203" pitchFamily="34" charset="0"/>
              <a:buChar char="−"/>
            </a:pPr>
            <a:r>
              <a:rPr lang="en-CA" dirty="0"/>
              <a:t>Safe efficient operations requires skilled operators, robust safety protocols, and effective maintenance </a:t>
            </a:r>
          </a:p>
          <a:p>
            <a:pPr>
              <a:lnSpc>
                <a:spcPct val="115000"/>
              </a:lnSpc>
            </a:pPr>
            <a:r>
              <a:rPr lang="en-CA" sz="2000" b="1" dirty="0"/>
              <a:t>Decommissioning</a:t>
            </a:r>
          </a:p>
          <a:p>
            <a:pPr marL="228600" indent="-228600">
              <a:lnSpc>
                <a:spcPct val="90000"/>
              </a:lnSpc>
              <a:spcBef>
                <a:spcPts val="1000"/>
              </a:spcBef>
              <a:spcAft>
                <a:spcPts val="800"/>
              </a:spcAft>
              <a:buFont typeface="Segoe UI Light" panose="020B0502040204020203" pitchFamily="34" charset="0"/>
              <a:buChar char="−"/>
            </a:pPr>
            <a:r>
              <a:rPr lang="en-CA" dirty="0"/>
              <a:t>The safe and responsible dismantling and disposal of the reactor and its components. </a:t>
            </a:r>
          </a:p>
        </p:txBody>
      </p:sp>
      <p:pic>
        <p:nvPicPr>
          <p:cNvPr id="1026" name="Picture 2" descr="Lean Supply Chains and how to get there ...">
            <a:extLst>
              <a:ext uri="{FF2B5EF4-FFF2-40B4-BE49-F238E27FC236}">
                <a16:creationId xmlns:a16="http://schemas.microsoft.com/office/drawing/2014/main" id="{280B495B-DD51-0581-3D17-3A5696C68D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1416" y="2363492"/>
            <a:ext cx="3575959" cy="281294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First Nations Power Authority (@FNPower) / X">
            <a:extLst>
              <a:ext uri="{FF2B5EF4-FFF2-40B4-BE49-F238E27FC236}">
                <a16:creationId xmlns:a16="http://schemas.microsoft.com/office/drawing/2014/main" id="{B612F678-2CCD-2118-5D5E-5F7A801118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9396" y="75406"/>
            <a:ext cx="1264403" cy="1264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329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52A14-7333-FA78-3DF0-EB6235ACACD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0A0250-1B9B-3CDA-7F79-53F19F31214E}"/>
              </a:ext>
            </a:extLst>
          </p:cNvPr>
          <p:cNvSpPr>
            <a:spLocks noGrp="1"/>
          </p:cNvSpPr>
          <p:nvPr>
            <p:ph type="title"/>
          </p:nvPr>
        </p:nvSpPr>
        <p:spPr>
          <a:xfrm>
            <a:off x="838200" y="365125"/>
            <a:ext cx="10515600" cy="874739"/>
          </a:xfrm>
        </p:spPr>
        <p:txBody>
          <a:bodyPr>
            <a:normAutofit/>
          </a:bodyPr>
          <a:lstStyle/>
          <a:p>
            <a:r>
              <a:rPr lang="en-CA" sz="2800" i="1" dirty="0"/>
              <a:t>Supply Chain Opportunity Map </a:t>
            </a:r>
          </a:p>
        </p:txBody>
      </p:sp>
      <p:pic>
        <p:nvPicPr>
          <p:cNvPr id="3" name="Picture 2" descr="A chart of a construction project">
            <a:extLst>
              <a:ext uri="{FF2B5EF4-FFF2-40B4-BE49-F238E27FC236}">
                <a16:creationId xmlns:a16="http://schemas.microsoft.com/office/drawing/2014/main" id="{B1E6D4AE-4501-4A97-A4C7-F65AB3A099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056" y="1699281"/>
            <a:ext cx="4973865" cy="4690544"/>
          </a:xfrm>
          <a:prstGeom prst="rect">
            <a:avLst/>
          </a:prstGeom>
        </p:spPr>
      </p:pic>
      <p:pic>
        <p:nvPicPr>
          <p:cNvPr id="6" name="Picture 5">
            <a:extLst>
              <a:ext uri="{FF2B5EF4-FFF2-40B4-BE49-F238E27FC236}">
                <a16:creationId xmlns:a16="http://schemas.microsoft.com/office/drawing/2014/main" id="{7866C257-B2C7-3F2E-71D3-288788E31942}"/>
              </a:ext>
            </a:extLst>
          </p:cNvPr>
          <p:cNvPicPr>
            <a:picLocks noChangeAspect="1"/>
          </p:cNvPicPr>
          <p:nvPr/>
        </p:nvPicPr>
        <p:blipFill>
          <a:blip r:embed="rId3"/>
          <a:stretch>
            <a:fillRect/>
          </a:stretch>
        </p:blipFill>
        <p:spPr>
          <a:xfrm>
            <a:off x="6525081" y="1793862"/>
            <a:ext cx="4084863" cy="4793594"/>
          </a:xfrm>
          <a:prstGeom prst="rect">
            <a:avLst/>
          </a:prstGeom>
        </p:spPr>
      </p:pic>
      <p:sp>
        <p:nvSpPr>
          <p:cNvPr id="2" name="TextBox 1">
            <a:extLst>
              <a:ext uri="{FF2B5EF4-FFF2-40B4-BE49-F238E27FC236}">
                <a16:creationId xmlns:a16="http://schemas.microsoft.com/office/drawing/2014/main" id="{04090B8D-ECEA-C43C-411E-A07CDE24F9BD}"/>
              </a:ext>
            </a:extLst>
          </p:cNvPr>
          <p:cNvSpPr txBox="1"/>
          <p:nvPr/>
        </p:nvSpPr>
        <p:spPr>
          <a:xfrm>
            <a:off x="991892" y="1424530"/>
            <a:ext cx="4084863" cy="369332"/>
          </a:xfrm>
          <a:prstGeom prst="rect">
            <a:avLst/>
          </a:prstGeom>
          <a:noFill/>
        </p:spPr>
        <p:txBody>
          <a:bodyPr wrap="square" rtlCol="0">
            <a:spAutoFit/>
          </a:bodyPr>
          <a:lstStyle/>
          <a:p>
            <a:pPr algn="ctr"/>
            <a:r>
              <a:rPr lang="en-CA" dirty="0"/>
              <a:t>Heat  Map</a:t>
            </a:r>
          </a:p>
        </p:txBody>
      </p:sp>
      <p:sp>
        <p:nvSpPr>
          <p:cNvPr id="5" name="TextBox 4">
            <a:extLst>
              <a:ext uri="{FF2B5EF4-FFF2-40B4-BE49-F238E27FC236}">
                <a16:creationId xmlns:a16="http://schemas.microsoft.com/office/drawing/2014/main" id="{3C51D6A7-25D9-2206-34A3-A4CCA2D04414}"/>
              </a:ext>
            </a:extLst>
          </p:cNvPr>
          <p:cNvSpPr txBox="1"/>
          <p:nvPr/>
        </p:nvSpPr>
        <p:spPr>
          <a:xfrm>
            <a:off x="6351723" y="1329949"/>
            <a:ext cx="4084863" cy="369332"/>
          </a:xfrm>
          <a:prstGeom prst="rect">
            <a:avLst/>
          </a:prstGeom>
          <a:noFill/>
        </p:spPr>
        <p:txBody>
          <a:bodyPr wrap="square" rtlCol="0">
            <a:spAutoFit/>
          </a:bodyPr>
          <a:lstStyle/>
          <a:p>
            <a:pPr algn="ctr"/>
            <a:r>
              <a:rPr lang="en-CA" dirty="0"/>
              <a:t>Market Tiers</a:t>
            </a:r>
          </a:p>
        </p:txBody>
      </p:sp>
      <p:pic>
        <p:nvPicPr>
          <p:cNvPr id="7" name="Picture 2" descr="First Nations Power Authority (@FNPower) / X">
            <a:extLst>
              <a:ext uri="{FF2B5EF4-FFF2-40B4-BE49-F238E27FC236}">
                <a16:creationId xmlns:a16="http://schemas.microsoft.com/office/drawing/2014/main" id="{BDC44047-1343-7E08-9B77-2E5EE51753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9396" y="75406"/>
            <a:ext cx="1264403" cy="1264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089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A8D72-9090-E6D4-700F-0DDF2FDEBCB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8E3BA54-4D99-15D5-0040-4DF33D1716AE}"/>
              </a:ext>
            </a:extLst>
          </p:cNvPr>
          <p:cNvSpPr>
            <a:spLocks noGrp="1"/>
          </p:cNvSpPr>
          <p:nvPr>
            <p:ph type="title"/>
          </p:nvPr>
        </p:nvSpPr>
        <p:spPr>
          <a:xfrm>
            <a:off x="838200" y="365125"/>
            <a:ext cx="10515600" cy="874739"/>
          </a:xfrm>
        </p:spPr>
        <p:txBody>
          <a:bodyPr>
            <a:normAutofit/>
          </a:bodyPr>
          <a:lstStyle/>
          <a:p>
            <a:r>
              <a:rPr lang="en-CA" sz="2800" i="1" dirty="0"/>
              <a:t>Partnership is Key! </a:t>
            </a:r>
          </a:p>
        </p:txBody>
      </p:sp>
      <p:sp>
        <p:nvSpPr>
          <p:cNvPr id="3" name="Content Placeholder 2">
            <a:extLst>
              <a:ext uri="{FF2B5EF4-FFF2-40B4-BE49-F238E27FC236}">
                <a16:creationId xmlns:a16="http://schemas.microsoft.com/office/drawing/2014/main" id="{5FFC486A-EFC2-A5A0-3CA7-B8037C3E035F}"/>
              </a:ext>
            </a:extLst>
          </p:cNvPr>
          <p:cNvSpPr>
            <a:spLocks noGrp="1"/>
          </p:cNvSpPr>
          <p:nvPr>
            <p:ph sz="half" idx="1"/>
          </p:nvPr>
        </p:nvSpPr>
        <p:spPr>
          <a:xfrm>
            <a:off x="563378" y="1239863"/>
            <a:ext cx="7550032" cy="5424407"/>
          </a:xfrm>
        </p:spPr>
        <p:txBody>
          <a:bodyPr>
            <a:normAutofit fontScale="85000" lnSpcReduction="20000"/>
          </a:bodyPr>
          <a:lstStyle/>
          <a:p>
            <a:pPr marL="0" indent="0" fontAlgn="base">
              <a:lnSpc>
                <a:spcPct val="110000"/>
              </a:lnSpc>
              <a:buNone/>
            </a:pPr>
            <a:r>
              <a:rPr lang="en-US" b="1" dirty="0"/>
              <a:t>Team Canada Advantage</a:t>
            </a:r>
          </a:p>
          <a:p>
            <a:pPr>
              <a:lnSpc>
                <a:spcPct val="110000"/>
              </a:lnSpc>
              <a:buFont typeface="Segoe UI Light" panose="020B0502040204020203" pitchFamily="34" charset="0"/>
              <a:buChar char="−"/>
            </a:pPr>
            <a:r>
              <a:rPr lang="en-CA" sz="2400" dirty="0"/>
              <a:t>Canada has established supply chain for conventional nuclear assets</a:t>
            </a:r>
          </a:p>
          <a:p>
            <a:pPr lvl="1" fontAlgn="base">
              <a:lnSpc>
                <a:spcPct val="120000"/>
              </a:lnSpc>
            </a:pPr>
            <a:r>
              <a:rPr lang="en-CA" dirty="0"/>
              <a:t>Uranium is mined and milled in northern Saskatchewan</a:t>
            </a:r>
          </a:p>
          <a:p>
            <a:pPr lvl="1" fontAlgn="base">
              <a:lnSpc>
                <a:spcPct val="120000"/>
              </a:lnSpc>
            </a:pPr>
            <a:r>
              <a:rPr lang="en-CA" dirty="0"/>
              <a:t>Uranium is  refined and consumed in Southern Ontario</a:t>
            </a:r>
          </a:p>
          <a:p>
            <a:pPr lvl="1" fontAlgn="base">
              <a:lnSpc>
                <a:spcPct val="120000"/>
              </a:lnSpc>
              <a:spcAft>
                <a:spcPts val="800"/>
              </a:spcAft>
            </a:pPr>
            <a:r>
              <a:rPr lang="en-CA" dirty="0"/>
              <a:t>Waste is managed in Manitoba, Ontario, Québec and New Brunswick</a:t>
            </a:r>
          </a:p>
          <a:p>
            <a:pPr marL="0" indent="0" fontAlgn="base">
              <a:lnSpc>
                <a:spcPct val="110000"/>
              </a:lnSpc>
              <a:buNone/>
            </a:pPr>
            <a:r>
              <a:rPr lang="en-CA" b="1" dirty="0"/>
              <a:t>SMR Present Novel Challenges</a:t>
            </a:r>
          </a:p>
          <a:p>
            <a:pPr>
              <a:lnSpc>
                <a:spcPct val="110000"/>
              </a:lnSpc>
              <a:buFont typeface="Segoe UI Light" panose="020B0502040204020203" pitchFamily="34" charset="0"/>
              <a:buChar char="−"/>
            </a:pPr>
            <a:r>
              <a:rPr lang="en-CA" sz="2400" dirty="0"/>
              <a:t>Involve first-of-kind technologies and first-of-kind manufacturing methods. </a:t>
            </a:r>
          </a:p>
          <a:p>
            <a:pPr>
              <a:lnSpc>
                <a:spcPct val="110000"/>
              </a:lnSpc>
              <a:buFont typeface="Segoe UI Light" panose="020B0502040204020203" pitchFamily="34" charset="0"/>
              <a:buChar char="−"/>
            </a:pPr>
            <a:r>
              <a:rPr lang="en-CA" sz="2400" dirty="0"/>
              <a:t>Investment in supply chain is "critical" to advance SMR deployment in Canada</a:t>
            </a:r>
          </a:p>
          <a:p>
            <a:pPr>
              <a:lnSpc>
                <a:spcPct val="110000"/>
              </a:lnSpc>
              <a:buFont typeface="Segoe UI Light" panose="020B0502040204020203" pitchFamily="34" charset="0"/>
              <a:buChar char="−"/>
            </a:pPr>
            <a:r>
              <a:rPr lang="en-CA" sz="2400" dirty="0"/>
              <a:t>Canada’s existing supply chain must be “re-skilled” and “re-</a:t>
            </a:r>
            <a:r>
              <a:rPr lang="en-CA" sz="2400" dirty="0" err="1"/>
              <a:t>tooled”to</a:t>
            </a:r>
            <a:r>
              <a:rPr lang="en-CA" sz="2400" dirty="0"/>
              <a:t> meet </a:t>
            </a:r>
            <a:r>
              <a:rPr lang="en-CA" sz="2400" kern="100" dirty="0">
                <a:effectLst/>
                <a:latin typeface="Aptos" panose="020B0004020202020204" pitchFamily="34" charset="0"/>
                <a:ea typeface="Aptos" panose="020B0004020202020204" pitchFamily="34" charset="0"/>
                <a:cs typeface="Times New Roman" panose="02020603050405020304" pitchFamily="18" charset="0"/>
              </a:rPr>
              <a:t> </a:t>
            </a:r>
            <a:r>
              <a:rPr lang="en-CA" sz="2400" dirty="0"/>
              <a:t>unique SMR specifications and adapt to deployment involving modular construction with factory assembly. </a:t>
            </a:r>
          </a:p>
          <a:p>
            <a:pPr marL="0" indent="0">
              <a:lnSpc>
                <a:spcPct val="115000"/>
              </a:lnSpc>
              <a:buNone/>
            </a:pPr>
            <a:endParaRPr lang="en-CA"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buNone/>
            </a:pPr>
            <a:endParaRPr lang="en-CA" sz="2200" kern="100" dirty="0">
              <a:cs typeface="Times New Roman" panose="02020603050405020304" pitchFamily="18" charset="0"/>
            </a:endParaRPr>
          </a:p>
          <a:p>
            <a:pPr marL="0" indent="0">
              <a:lnSpc>
                <a:spcPct val="115000"/>
              </a:lnSpc>
              <a:buNone/>
            </a:pPr>
            <a:endParaRPr lang="en-CA" sz="2200" kern="100" dirty="0">
              <a:cs typeface="Times New Roman" panose="02020603050405020304" pitchFamily="18" charset="0"/>
            </a:endParaRPr>
          </a:p>
          <a:p>
            <a:pPr marL="0" indent="0">
              <a:buNone/>
            </a:pPr>
            <a:endParaRPr lang="en-CA" dirty="0"/>
          </a:p>
        </p:txBody>
      </p:sp>
      <p:pic>
        <p:nvPicPr>
          <p:cNvPr id="2050" name="Picture 2" descr="Canada's Paul Henderson reflects on Summit Series' Game 8 goal 50 years later - Sportsnet.ca">
            <a:extLst>
              <a:ext uri="{FF2B5EF4-FFF2-40B4-BE49-F238E27FC236}">
                <a16:creationId xmlns:a16="http://schemas.microsoft.com/office/drawing/2014/main" id="{C534C26A-2917-798C-FBA7-46292945EA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7701" y="3921463"/>
            <a:ext cx="3774697" cy="21232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4 Nations Face-Off: USA shuts down ...">
            <a:extLst>
              <a:ext uri="{FF2B5EF4-FFF2-40B4-BE49-F238E27FC236}">
                <a16:creationId xmlns:a16="http://schemas.microsoft.com/office/drawing/2014/main" id="{B231F957-D019-BA95-54D2-DEFB80E7AD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1993" y="1424346"/>
            <a:ext cx="3286114" cy="21867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First Nations Power Authority (@FNPower) / X">
            <a:extLst>
              <a:ext uri="{FF2B5EF4-FFF2-40B4-BE49-F238E27FC236}">
                <a16:creationId xmlns:a16="http://schemas.microsoft.com/office/drawing/2014/main" id="{04141FAE-34DC-768F-6C8B-F7465EC115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9396" y="75406"/>
            <a:ext cx="1264403" cy="1264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642874"/>
      </p:ext>
    </p:extLst>
  </p:cSld>
  <p:clrMapOvr>
    <a:masterClrMapping/>
  </p:clrMapOvr>
</p:sld>
</file>

<file path=ppt/theme/theme1.xml><?xml version="1.0" encoding="utf-8"?>
<a:theme xmlns:a="http://schemas.openxmlformats.org/drawingml/2006/main" name="Office Theme">
  <a:themeElements>
    <a:clrScheme name="Custom 73">
      <a:dk1>
        <a:srgbClr val="000000"/>
      </a:dk1>
      <a:lt1>
        <a:sysClr val="window" lastClr="FFFFFF"/>
      </a:lt1>
      <a:dk2>
        <a:srgbClr val="585858"/>
      </a:dk2>
      <a:lt2>
        <a:srgbClr val="E3E3E3"/>
      </a:lt2>
      <a:accent1>
        <a:srgbClr val="E20613"/>
      </a:accent1>
      <a:accent2>
        <a:srgbClr val="A9C038"/>
      </a:accent2>
      <a:accent3>
        <a:srgbClr val="11AEC7"/>
      </a:accent3>
      <a:accent4>
        <a:srgbClr val="F59F26"/>
      </a:accent4>
      <a:accent5>
        <a:srgbClr val="0062A9"/>
      </a:accent5>
      <a:accent6>
        <a:srgbClr val="EB6047"/>
      </a:accent6>
      <a:hlink>
        <a:srgbClr val="8ED9F6"/>
      </a:hlink>
      <a:folHlink>
        <a:srgbClr val="C00000"/>
      </a:folHlink>
    </a:clrScheme>
    <a:fontScheme name="Modern 01">
      <a:majorFont>
        <a:latin typeface="Century Gothic"/>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455520_Project analysis, from 24Slides_SL_V1.potx" id="{55E7247F-78B2-40DB-9AFE-D4DD42FA8F09}" vid="{22E2FD65-A32D-4798-AF43-CE42F250BD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609EDA-869E-4BE5-AE5D-B898C584B6FF}">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2FD05317-60D6-4B3A-8545-888496D1A8EC}">
  <ds:schemaRefs>
    <ds:schemaRef ds:uri="http://schemas.microsoft.com/sharepoint/v3/contenttype/forms"/>
  </ds:schemaRefs>
</ds:datastoreItem>
</file>

<file path=customXml/itemProps3.xml><?xml version="1.0" encoding="utf-8"?>
<ds:datastoreItem xmlns:ds="http://schemas.openxmlformats.org/officeDocument/2006/customXml" ds:itemID="{61A00BBF-EEBB-4E18-B8CB-F926EAAC48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Project analysis, from 24Slides</Template>
  <TotalTime>707</TotalTime>
  <Words>1479</Words>
  <Application>Microsoft Office PowerPoint</Application>
  <PresentationFormat>Widescreen</PresentationFormat>
  <Paragraphs>182</Paragraphs>
  <Slides>19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Aptos</vt:lpstr>
      <vt:lpstr>Arial</vt:lpstr>
      <vt:lpstr>Calibri</vt:lpstr>
      <vt:lpstr>Century Gothic</vt:lpstr>
      <vt:lpstr>Gantari</vt:lpstr>
      <vt:lpstr>Segoe UI Light</vt:lpstr>
      <vt:lpstr>Times New Roman</vt:lpstr>
      <vt:lpstr>Wingdings</vt:lpstr>
      <vt:lpstr>Office Theme</vt:lpstr>
      <vt:lpstr>Financing and Investment Opportunities  SMR Supply Chain First Nations Power Authority February 20, 2025</vt:lpstr>
      <vt:lpstr>Overview</vt:lpstr>
      <vt:lpstr>Introduction</vt:lpstr>
      <vt:lpstr>Introduction</vt:lpstr>
      <vt:lpstr>Introduction </vt:lpstr>
      <vt:lpstr>SMRs Are the Future </vt:lpstr>
      <vt:lpstr>SMR Supply Chain Key Components </vt:lpstr>
      <vt:lpstr>Supply Chain Opportunity Map </vt:lpstr>
      <vt:lpstr>Partnership is Key! </vt:lpstr>
      <vt:lpstr>Strategic Considerations </vt:lpstr>
      <vt:lpstr>Tactical Requirements</vt:lpstr>
      <vt:lpstr>Fit For Nuclear </vt:lpstr>
      <vt:lpstr>Key to Participation  Certification! </vt:lpstr>
      <vt:lpstr>ISO Standard Certification 19442 </vt:lpstr>
      <vt:lpstr>ISO Standard Certification 19442</vt:lpstr>
      <vt:lpstr>Financing? </vt:lpstr>
      <vt:lpstr>Indigenous Participation</vt:lpstr>
      <vt:lpstr>Thank You!</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Darren Huculak</dc:creator>
  <cp:lastModifiedBy>Darren Huculak</cp:lastModifiedBy>
  <cp:revision>25</cp:revision>
  <dcterms:created xsi:type="dcterms:W3CDTF">2025-01-14T17:39:43Z</dcterms:created>
  <dcterms:modified xsi:type="dcterms:W3CDTF">2025-02-20T17:29:20Z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