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6"/>
  </p:notesMasterIdLst>
  <p:sldIdLst>
    <p:sldId id="256" r:id="rId5"/>
    <p:sldId id="257" r:id="rId6"/>
    <p:sldId id="331" r:id="rId7"/>
    <p:sldId id="258" r:id="rId8"/>
    <p:sldId id="260" r:id="rId9"/>
    <p:sldId id="270" r:id="rId10"/>
    <p:sldId id="332" r:id="rId11"/>
    <p:sldId id="404" r:id="rId12"/>
    <p:sldId id="405" r:id="rId13"/>
    <p:sldId id="407" r:id="rId14"/>
    <p:sldId id="417" r:id="rId15"/>
    <p:sldId id="415" r:id="rId16"/>
    <p:sldId id="330" r:id="rId17"/>
    <p:sldId id="406" r:id="rId18"/>
    <p:sldId id="408" r:id="rId19"/>
    <p:sldId id="409" r:id="rId20"/>
    <p:sldId id="410" r:id="rId21"/>
    <p:sldId id="411" r:id="rId22"/>
    <p:sldId id="412" r:id="rId23"/>
    <p:sldId id="413" r:id="rId24"/>
    <p:sldId id="414" r:id="rId25"/>
    <p:sldId id="418" r:id="rId26"/>
    <p:sldId id="421" r:id="rId27"/>
    <p:sldId id="420" r:id="rId28"/>
    <p:sldId id="424" r:id="rId29"/>
    <p:sldId id="416" r:id="rId30"/>
    <p:sldId id="422" r:id="rId31"/>
    <p:sldId id="423" r:id="rId32"/>
    <p:sldId id="425" r:id="rId33"/>
    <p:sldId id="419" r:id="rId34"/>
    <p:sldId id="401" r:id="rId35"/>
  </p:sldIdLst>
  <p:sldSz cx="18288000" cy="10287000"/>
  <p:notesSz cx="6858000" cy="9144000"/>
  <p:embeddedFontLst>
    <p:embeddedFont>
      <p:font typeface="Calisto MT" panose="02040603050505030304" pitchFamily="18" charset="0"/>
      <p:regular r:id="rId37"/>
      <p:bold r:id="rId38"/>
      <p:italic r:id="rId39"/>
      <p:boldItalic r:id="rId40"/>
    </p:embeddedFont>
    <p:embeddedFont>
      <p:font typeface="Helios Extended" panose="020B0604020202020204" charset="0"/>
      <p:regular r:id="rId41"/>
    </p:embeddedFont>
    <p:embeddedFont>
      <p:font typeface="Helios Extended Bold" panose="020B0604020202020204" charset="0"/>
      <p:regular r:id="rId42"/>
    </p:embeddedFont>
    <p:embeddedFont>
      <p:font typeface="League Spartan" panose="020B0604020202020204" charset="0"/>
      <p:regular r:id="rId43"/>
    </p:embeddedFont>
    <p:embeddedFont>
      <p:font typeface="Segoe UI" panose="020B0502040204020203" pitchFamily="34" charset="0"/>
      <p:regular r:id="rId44"/>
      <p:bold r:id="rId45"/>
      <p:italic r:id="rId46"/>
      <p:boldItalic r:id="rId47"/>
    </p:embeddedFont>
    <p:embeddedFont>
      <p:font typeface="Trebuchet MS" panose="020B060302020202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364218-5F06-DFCF-DE70-8A6F48C17539}" v="2" dt="2024-11-28T17:34:40.876"/>
    <p1510:client id="{7C8F9E69-E652-51DD-E3C7-87F24D94BA7F}" v="843" dt="2024-11-27T20:13:08.097"/>
    <p1510:client id="{9BFCB5EE-3D77-A5AB-DDE2-AABB467B7F57}" v="1689" dt="2024-11-28T01:07:10.514"/>
    <p1510:client id="{C8591240-06EE-7A7D-AEE5-D02D64EC591D}" v="735" dt="2024-11-26T19:06:33.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50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26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A9CE9-3773-49E6-8C0B-A4FC62D979ED}" type="datetimeFigureOut">
              <a:rPr lang="en-CA" smtClean="0"/>
              <a:t>2024-11-28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75120B-52C0-44EA-8A27-950DCF3AC410}" type="slidenum">
              <a:rPr lang="en-CA" smtClean="0"/>
              <a:t>‹#›</a:t>
            </a:fld>
            <a:endParaRPr lang="en-CA"/>
          </a:p>
        </p:txBody>
      </p:sp>
    </p:spTree>
    <p:extLst>
      <p:ext uri="{BB962C8B-B14F-4D97-AF65-F5344CB8AC3E}">
        <p14:creationId xmlns:p14="http://schemas.microsoft.com/office/powerpoint/2010/main" val="773976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world-nuclear-news.org/articles/sheffield-forgemasters-claim-welding-breakthroug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clickworker.com/customer-blog/history-of-machine-learning/#near" TargetMode="External"/><Relationship Id="rId13" Type="http://schemas.openxmlformats.org/officeDocument/2006/relationships/hyperlink" Target="https://www.clickworker.com/customer-blog/history-of-machine-learning/#chess" TargetMode="External"/><Relationship Id="rId18" Type="http://schemas.openxmlformats.org/officeDocument/2006/relationships/hyperlink" Target="https://www.clickworker.com/customer-blog/history-of-machine-learning/#ImageNet" TargetMode="External"/><Relationship Id="rId3" Type="http://schemas.openxmlformats.org/officeDocument/2006/relationships/hyperlink" Target="https://www.clickworker.com/customer-blog/history-of-machine-learning/#early" TargetMode="External"/><Relationship Id="rId21" Type="http://schemas.openxmlformats.org/officeDocument/2006/relationships/hyperlink" Target="https://www.clickworker.com/customer-blog/history-of-machine-learning/#healthcare" TargetMode="External"/><Relationship Id="rId7" Type="http://schemas.openxmlformats.org/officeDocument/2006/relationships/hyperlink" Target="https://www.clickworker.com/customer-blog/history-of-machine-learning/#perceptron" TargetMode="External"/><Relationship Id="rId12" Type="http://schemas.openxmlformats.org/officeDocument/2006/relationships/hyperlink" Target="https://www.clickworker.com/customer-blog/history-of-machine-learning/#rise" TargetMode="External"/><Relationship Id="rId17" Type="http://schemas.openxmlformats.org/officeDocument/2006/relationships/hyperlink" Target="https://www.clickworker.com/customer-blog/history-of-machine-learning/#DeepFace" TargetMode="External"/><Relationship Id="rId25" Type="http://schemas.openxmlformats.org/officeDocument/2006/relationships/hyperlink" Target="https://www.clickworker.com/customer-blog/history-of-machine-learning/#AutoML" TargetMode="External"/><Relationship Id="rId2" Type="http://schemas.openxmlformats.org/officeDocument/2006/relationships/slide" Target="../slides/slide30.xml"/><Relationship Id="rId16" Type="http://schemas.openxmlformats.org/officeDocument/2006/relationships/hyperlink" Target="https://www.clickworker.com/customer-blog/history-of-machine-learning/#GoogleBrain" TargetMode="External"/><Relationship Id="rId20" Type="http://schemas.openxmlformats.org/officeDocument/2006/relationships/hyperlink" Target="https://www.clickworker.com/customer-blog/history-of-machine-learning/#robotics" TargetMode="External"/><Relationship Id="rId1" Type="http://schemas.openxmlformats.org/officeDocument/2006/relationships/notesMaster" Target="../notesMasters/notesMaster1.xml"/><Relationship Id="rId6" Type="http://schemas.openxmlformats.org/officeDocument/2006/relationships/hyperlink" Target="https://www.clickworker.com/customer-blog/history-of-machine-learning/#checkers" TargetMode="External"/><Relationship Id="rId11" Type="http://schemas.openxmlformats.org/officeDocument/2006/relationships/hyperlink" Target="https://www.clickworker.com/customer-blog/history-of-machine-learning/#AIWinter" TargetMode="External"/><Relationship Id="rId24" Type="http://schemas.openxmlformats.org/officeDocument/2006/relationships/hyperlink" Target="https://www.clickworker.com/customer-blog/history-of-machine-learning/#quantum" TargetMode="External"/><Relationship Id="rId5" Type="http://schemas.openxmlformats.org/officeDocument/2006/relationships/hyperlink" Target="https://www.clickworker.com/customer-blog/history-of-machine-learning/#turingtest" TargetMode="External"/><Relationship Id="rId15" Type="http://schemas.openxmlformats.org/officeDocument/2006/relationships/hyperlink" Target="https://www.clickworker.com/customer-blog/history-of-machine-learning/#DeepLearning" TargetMode="External"/><Relationship Id="rId23" Type="http://schemas.openxmlformats.org/officeDocument/2006/relationships/hyperlink" Target="https://www.clickworker.com/customer-blog/history-of-machine-learning/#future" TargetMode="External"/><Relationship Id="rId10" Type="http://schemas.openxmlformats.org/officeDocument/2006/relationships/hyperlink" Target="https://www.clickworker.com/customer-blog/history-of-machine-learning/#cart" TargetMode="External"/><Relationship Id="rId19" Type="http://schemas.openxmlformats.org/officeDocument/2006/relationships/hyperlink" Target="https://www.clickworker.com/customer-blog/history-of-machine-learning/#present" TargetMode="External"/><Relationship Id="rId4" Type="http://schemas.openxmlformats.org/officeDocument/2006/relationships/hyperlink" Target="https://www.clickworker.com/customer-blog/history-of-machine-learning/#neural" TargetMode="External"/><Relationship Id="rId9" Type="http://schemas.openxmlformats.org/officeDocument/2006/relationships/hyperlink" Target="https://www.clickworker.com/customer-blog/history-of-machine-learning/#backpro" TargetMode="External"/><Relationship Id="rId14" Type="http://schemas.openxmlformats.org/officeDocument/2006/relationships/hyperlink" Target="https://www.clickworker.com/customer-blog/history-of-machine-learning/#Torch" TargetMode="External"/><Relationship Id="rId22" Type="http://schemas.openxmlformats.org/officeDocument/2006/relationships/hyperlink" Target="https://www.clickworker.com/customer-blog/history-of-machine-learning/#educatio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Wigner_effect" TargetMode="External"/><Relationship Id="rId13" Type="http://schemas.openxmlformats.org/officeDocument/2006/relationships/hyperlink" Target="https://en.wikipedia.org/wiki/Neutron_scattering" TargetMode="External"/><Relationship Id="rId3" Type="http://schemas.openxmlformats.org/officeDocument/2006/relationships/hyperlink" Target="https://en.wikipedia.org/wiki/Embrittlement" TargetMode="External"/><Relationship Id="rId7" Type="http://schemas.openxmlformats.org/officeDocument/2006/relationships/hyperlink" Target="https://en.wikipedia.org/wiki/Neutron-induced_swelling" TargetMode="External"/><Relationship Id="rId12" Type="http://schemas.openxmlformats.org/officeDocument/2006/relationships/hyperlink" Target="https://en.wikipedia.org/wiki/Collision_cascad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Atoms" TargetMode="External"/><Relationship Id="rId11" Type="http://schemas.openxmlformats.org/officeDocument/2006/relationships/hyperlink" Target="https://en.wikipedia.org/wiki/Pinning_points" TargetMode="External"/><Relationship Id="rId5" Type="http://schemas.openxmlformats.org/officeDocument/2006/relationships/hyperlink" Target="https://en.wikipedia.org/wiki/Nuclear_reactor" TargetMode="External"/><Relationship Id="rId10" Type="http://schemas.openxmlformats.org/officeDocument/2006/relationships/hyperlink" Target="https://en.wikipedia.org/wiki/Hardening_(metallurgy)" TargetMode="External"/><Relationship Id="rId4" Type="http://schemas.openxmlformats.org/officeDocument/2006/relationships/hyperlink" Target="https://en.wikipedia.org/wiki/Neutron" TargetMode="External"/><Relationship Id="rId9" Type="http://schemas.openxmlformats.org/officeDocument/2006/relationships/hyperlink" Target="https://en.wikipedia.org/wiki/Energy" TargetMode="External"/><Relationship Id="rId14" Type="http://schemas.openxmlformats.org/officeDocument/2006/relationships/hyperlink" Target="https://en.wikipedia.org/wiki/Neutron_embrittlement#cite_note-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nergy.gov/"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ornl.gov/facility/mdf" TargetMode="External"/><Relationship Id="rId4" Type="http://schemas.openxmlformats.org/officeDocument/2006/relationships/hyperlink" Target="https://www.ornl.gov/"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3dprintingbusiness.directory/company/siemen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Plastic_deformation" TargetMode="External"/><Relationship Id="rId13" Type="http://schemas.openxmlformats.org/officeDocument/2006/relationships/hyperlink" Target="https://en.wikipedia.org/wiki/Sintering" TargetMode="External"/><Relationship Id="rId18" Type="http://schemas.openxmlformats.org/officeDocument/2006/relationships/hyperlink" Target="https://en.wikipedia.org/wiki/Hot_isostatic_pressing#cite_note-Simpson_2018-05-05-5" TargetMode="External"/><Relationship Id="rId3" Type="http://schemas.openxmlformats.org/officeDocument/2006/relationships/hyperlink" Target="https://en.wikipedia.org/wiki/Casting_(metalworking)" TargetMode="External"/><Relationship Id="rId7" Type="http://schemas.openxmlformats.org/officeDocument/2006/relationships/hyperlink" Target="https://en.wikipedia.org/wiki/Microporosity" TargetMode="External"/><Relationship Id="rId12" Type="http://schemas.openxmlformats.org/officeDocument/2006/relationships/hyperlink" Target="https://en.wikipedia.org/wiki/Cladding_(metalworking)" TargetMode="External"/><Relationship Id="rId17" Type="http://schemas.openxmlformats.org/officeDocument/2006/relationships/hyperlink" Target="https://en.wikipedia.org/wiki/3D_printing" TargetMode="External"/><Relationship Id="rId2" Type="http://schemas.openxmlformats.org/officeDocument/2006/relationships/slide" Target="../slides/slide22.xml"/><Relationship Id="rId16" Type="http://schemas.openxmlformats.org/officeDocument/2006/relationships/hyperlink" Target="https://en.wikipedia.org/wiki/Hot_isostatic_pressing#cite_note-4" TargetMode="External"/><Relationship Id="rId1" Type="http://schemas.openxmlformats.org/officeDocument/2006/relationships/notesMaster" Target="../notesMasters/notesMaster1.xml"/><Relationship Id="rId6" Type="http://schemas.openxmlformats.org/officeDocument/2006/relationships/hyperlink" Target="https://en.wikipedia.org/wiki/Superalloy" TargetMode="External"/><Relationship Id="rId11" Type="http://schemas.openxmlformats.org/officeDocument/2006/relationships/hyperlink" Target="https://en.wikipedia.org/wiki/Microshrinkage" TargetMode="External"/><Relationship Id="rId5" Type="http://schemas.openxmlformats.org/officeDocument/2006/relationships/hyperlink" Target="https://en.wikipedia.org/wiki/Nickel" TargetMode="External"/><Relationship Id="rId15" Type="http://schemas.openxmlformats.org/officeDocument/2006/relationships/hyperlink" Target="https://en.wikipedia.org/wiki/Metal_matrix_composite" TargetMode="External"/><Relationship Id="rId10" Type="http://schemas.openxmlformats.org/officeDocument/2006/relationships/hyperlink" Target="https://en.wikipedia.org/wiki/Diffusion_bonding" TargetMode="External"/><Relationship Id="rId4" Type="http://schemas.openxmlformats.org/officeDocument/2006/relationships/hyperlink" Target="https://en.wikipedia.org/wiki/Aluminium" TargetMode="External"/><Relationship Id="rId9" Type="http://schemas.openxmlformats.org/officeDocument/2006/relationships/hyperlink" Target="https://en.wikipedia.org/wiki/Creep_(deformation)" TargetMode="External"/><Relationship Id="rId14" Type="http://schemas.openxmlformats.org/officeDocument/2006/relationships/hyperlink" Target="https://en.wikipedia.org/wiki/Powder_metallu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Sheffield Forgemasters claim welding breakthrough - World Nuclear News</a:t>
            </a:r>
            <a:endParaRPr lang="en-US"/>
          </a:p>
          <a:p>
            <a:endParaRPr lang="en-US" dirty="0"/>
          </a:p>
          <a:p>
            <a:r>
              <a:rPr lang="en-US" dirty="0"/>
              <a:t>Using Electron Beam Welding, the company weld-joined two 200mm-thick, 3-metre diameter vessel sections in UK small modular reactor nuclear grade steel, describing it as a breakthrough in the </a:t>
            </a:r>
            <a:r>
              <a:rPr lang="en-US" dirty="0" err="1"/>
              <a:t>industrialisation</a:t>
            </a:r>
            <a:r>
              <a:rPr lang="en-US" dirty="0"/>
              <a:t> of EBW for thick-section materials.</a:t>
            </a:r>
          </a:p>
        </p:txBody>
      </p:sp>
      <p:sp>
        <p:nvSpPr>
          <p:cNvPr id="4" name="Slide Number Placeholder 3"/>
          <p:cNvSpPr>
            <a:spLocks noGrp="1"/>
          </p:cNvSpPr>
          <p:nvPr>
            <p:ph type="sldNum" sz="quarter" idx="5"/>
          </p:nvPr>
        </p:nvSpPr>
        <p:spPr/>
        <p:txBody>
          <a:bodyPr/>
          <a:lstStyle/>
          <a:p>
            <a:fld id="{2A75120B-52C0-44EA-8A27-950DCF3AC410}" type="slidenum">
              <a:rPr lang="en-CA" smtClean="0"/>
              <a:t>10</a:t>
            </a:fld>
            <a:endParaRPr lang="en-CA"/>
          </a:p>
        </p:txBody>
      </p:sp>
    </p:spTree>
    <p:extLst>
      <p:ext uri="{BB962C8B-B14F-4D97-AF65-F5344CB8AC3E}">
        <p14:creationId xmlns:p14="http://schemas.microsoft.com/office/powerpoint/2010/main" val="30067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75120B-52C0-44EA-8A27-950DCF3AC410}" type="slidenum">
              <a:rPr lang="en-CA" smtClean="0"/>
              <a:t>23</a:t>
            </a:fld>
            <a:endParaRPr lang="en-CA"/>
          </a:p>
        </p:txBody>
      </p:sp>
    </p:spTree>
    <p:extLst>
      <p:ext uri="{BB962C8B-B14F-4D97-AF65-F5344CB8AC3E}">
        <p14:creationId xmlns:p14="http://schemas.microsoft.com/office/powerpoint/2010/main" val="3151217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UK will spend around £117 billion on nuclear decommissioning within the next century. Of this, around 70% of the financial expenditure is predicted to be focused on Sellafield, the site of many ground-breaking nuclear developments in the 20th century. </a:t>
            </a:r>
          </a:p>
          <a:p>
            <a:r>
              <a:rPr lang="en-US" dirty="0"/>
              <a:t>In England and Wales, Intermediate Level Waste (ILW) and High Level Waste (HLW) (wastes exceeding 4 </a:t>
            </a:r>
            <a:r>
              <a:rPr lang="en-US" dirty="0" err="1"/>
              <a:t>GBq</a:t>
            </a:r>
            <a:r>
              <a:rPr lang="en-US" dirty="0"/>
              <a:t> / </a:t>
            </a:r>
            <a:r>
              <a:rPr lang="en-US" dirty="0" err="1"/>
              <a:t>tonne</a:t>
            </a:r>
            <a:r>
              <a:rPr lang="en-US" dirty="0"/>
              <a:t> α or 12 </a:t>
            </a:r>
            <a:r>
              <a:rPr lang="en-US" dirty="0" err="1"/>
              <a:t>GBq</a:t>
            </a:r>
            <a:r>
              <a:rPr lang="en-US" dirty="0"/>
              <a:t> / </a:t>
            </a:r>
            <a:r>
              <a:rPr lang="en-US" dirty="0" err="1"/>
              <a:t>tonne</a:t>
            </a:r>
            <a:r>
              <a:rPr lang="en-US" dirty="0"/>
              <a:t> β/γ) arising from current and historic nuclear operations, are to be disposed of at a single geological disposal facility, or repository. Prior to deposition, wastes are processed in order to be deemed passively safe using existing waste treatment methods, including cementation and melting into a glass </a:t>
            </a:r>
            <a:r>
              <a:rPr lang="en-US" dirty="0" err="1"/>
              <a:t>wasteform</a:t>
            </a:r>
            <a:r>
              <a:rPr lang="en-US" dirty="0"/>
              <a:t> (vitrification).</a:t>
            </a:r>
          </a:p>
          <a:p>
            <a:r>
              <a:rPr lang="en-US" dirty="0"/>
              <a:t>ILW is typically treated via cementation, which encapsulates the waste products within a cement matrix to contain the radioactive products. However, this process typically increases waste volumes by up to 400%, taking valuable repository space which may be costed by volume, and incurs additional waste transfer liabilities. The process is not ideally suited for all waste streams, for example the presence of reactive metals such as uranium may </a:t>
            </a:r>
            <a:r>
              <a:rPr lang="en-US" dirty="0" err="1"/>
              <a:t>destabilise</a:t>
            </a:r>
            <a:r>
              <a:rPr lang="en-US" dirty="0"/>
              <a:t> the cement, leading to reduced stability and durability.</a:t>
            </a:r>
          </a:p>
          <a:p>
            <a:r>
              <a:rPr lang="en-US" dirty="0"/>
              <a:t>Vitrification is the preferred option for high level wastes (HLW). It typically involves calcining the waste materials and melting with additives in order to </a:t>
            </a:r>
            <a:r>
              <a:rPr lang="en-US" dirty="0" err="1"/>
              <a:t>immobilise</a:t>
            </a:r>
            <a:r>
              <a:rPr lang="en-US" dirty="0"/>
              <a:t> radionuclides and </a:t>
            </a:r>
            <a:r>
              <a:rPr lang="en-US" dirty="0" err="1"/>
              <a:t>chemotoxic</a:t>
            </a:r>
            <a:r>
              <a:rPr lang="en-US" dirty="0"/>
              <a:t> elements within a </a:t>
            </a:r>
            <a:r>
              <a:rPr lang="en-US" dirty="0" err="1"/>
              <a:t>boro</a:t>
            </a:r>
            <a:r>
              <a:rPr lang="en-US" dirty="0"/>
              <a:t>-silicate based glass. Vitrification is also under investigation as a method for the treatment of ILW. Although vitrification offers a significantly reduced waste volume when compared to encapsulation, it is a complex process which requires exact control of process parameters such as the melt viscosity, </a:t>
            </a:r>
            <a:r>
              <a:rPr lang="en-US" dirty="0" err="1"/>
              <a:t>crystallisation</a:t>
            </a:r>
            <a:r>
              <a:rPr lang="en-US" dirty="0"/>
              <a:t> and conductivity, which are dependent on waste-stream composition. In addition, the processes involved may lead to greater radioactive volatile losses, more complex off-gas systems and additional secondary wastes.</a:t>
            </a:r>
            <a:br>
              <a:rPr lang="en-US" dirty="0">
                <a:cs typeface="+mn-lt"/>
              </a:rPr>
            </a:br>
            <a:r>
              <a:rPr lang="en-US" dirty="0"/>
              <a:t>Hot-Isostatic Pressing</a:t>
            </a:r>
            <a:br>
              <a:rPr lang="en-US" dirty="0">
                <a:cs typeface="+mn-lt"/>
              </a:rPr>
            </a:br>
            <a:r>
              <a:rPr lang="en-US" dirty="0" err="1"/>
              <a:t>GeoRoc’s</a:t>
            </a:r>
            <a:r>
              <a:rPr lang="en-US" dirty="0"/>
              <a:t> Hot-Isostatic Pressing (</a:t>
            </a:r>
            <a:r>
              <a:rPr lang="en-US" dirty="0" err="1"/>
              <a:t>HIPing</a:t>
            </a:r>
            <a:r>
              <a:rPr lang="en-US" dirty="0"/>
              <a:t>) technology is potentially an exciting alternative treatment option for ILW wastes. </a:t>
            </a:r>
            <a:r>
              <a:rPr lang="en-US" dirty="0" err="1"/>
              <a:t>HIPing</a:t>
            </a:r>
            <a:r>
              <a:rPr lang="en-US" dirty="0"/>
              <a:t> is an existing method used to densify and consolidate materials by applying isostatic pressure at an elevated temperature in a pressure vessel. An inert gas, typically argon, is used to </a:t>
            </a:r>
            <a:r>
              <a:rPr lang="en-US" dirty="0" err="1"/>
              <a:t>pressurise</a:t>
            </a:r>
            <a:r>
              <a:rPr lang="en-US" dirty="0"/>
              <a:t> the heated vessel. For radioactive waste treatment, the waste is sealed inside a specially designed canister before </a:t>
            </a:r>
            <a:r>
              <a:rPr lang="en-US" dirty="0" err="1"/>
              <a:t>HIPing</a:t>
            </a:r>
            <a:r>
              <a:rPr lang="en-US" dirty="0"/>
              <a:t>. As the temperature and pressure inside the vessel increases, the materials placed in the canister react and densify to produce stable, volume reduced </a:t>
            </a:r>
            <a:r>
              <a:rPr lang="en-US" dirty="0" err="1"/>
              <a:t>wasteforms</a:t>
            </a:r>
            <a:r>
              <a:rPr lang="en-US" dirty="0"/>
              <a:t>.</a:t>
            </a:r>
          </a:p>
          <a:p>
            <a:r>
              <a:rPr lang="en-US" dirty="0"/>
              <a:t>A conceptual plant design detailing the treatment philosophy of these wastes has been delivered to Sellafield, supported by a trial demonstrating that over 160 L of sludge can be processed in a single waste package. This trial processed over 160 L of sludge into a single 40 L HIP package. Following the success of these two projects, </a:t>
            </a:r>
            <a:r>
              <a:rPr lang="en-US" dirty="0" err="1"/>
              <a:t>GeoRoc’s</a:t>
            </a:r>
            <a:r>
              <a:rPr lang="en-US" dirty="0"/>
              <a:t> process has become a viable alternative, under consideration for the treatment of ILW streams.</a:t>
            </a:r>
          </a:p>
        </p:txBody>
      </p:sp>
      <p:sp>
        <p:nvSpPr>
          <p:cNvPr id="4" name="Slide Number Placeholder 3"/>
          <p:cNvSpPr>
            <a:spLocks noGrp="1"/>
          </p:cNvSpPr>
          <p:nvPr>
            <p:ph type="sldNum" sz="quarter" idx="5"/>
          </p:nvPr>
        </p:nvSpPr>
        <p:spPr/>
        <p:txBody>
          <a:bodyPr/>
          <a:lstStyle/>
          <a:p>
            <a:fld id="{2A75120B-52C0-44EA-8A27-950DCF3AC410}" type="slidenum">
              <a:rPr lang="en-CA" smtClean="0"/>
              <a:t>24</a:t>
            </a:fld>
            <a:endParaRPr lang="en-CA"/>
          </a:p>
        </p:txBody>
      </p:sp>
    </p:spTree>
    <p:extLst>
      <p:ext uri="{BB962C8B-B14F-4D97-AF65-F5344CB8AC3E}">
        <p14:creationId xmlns:p14="http://schemas.microsoft.com/office/powerpoint/2010/main" val="135227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UK will spend around £117 billion on nuclear decommissioning within the next century. Of this, around 70% of the financial expenditure is predicted to be focused on Sellafield, the site of many ground-breaking nuclear developments in the 20th century. </a:t>
            </a:r>
          </a:p>
          <a:p>
            <a:r>
              <a:rPr lang="en-US" dirty="0"/>
              <a:t>In England and Wales, Intermediate Level Waste (ILW) and High Level Waste (HLW) (wastes exceeding 4 </a:t>
            </a:r>
            <a:r>
              <a:rPr lang="en-US" dirty="0" err="1"/>
              <a:t>GBq</a:t>
            </a:r>
            <a:r>
              <a:rPr lang="en-US" dirty="0"/>
              <a:t> / </a:t>
            </a:r>
            <a:r>
              <a:rPr lang="en-US" dirty="0" err="1"/>
              <a:t>tonne</a:t>
            </a:r>
            <a:r>
              <a:rPr lang="en-US" dirty="0"/>
              <a:t> α or 12 </a:t>
            </a:r>
            <a:r>
              <a:rPr lang="en-US" dirty="0" err="1"/>
              <a:t>GBq</a:t>
            </a:r>
            <a:r>
              <a:rPr lang="en-US" dirty="0"/>
              <a:t> / </a:t>
            </a:r>
            <a:r>
              <a:rPr lang="en-US" dirty="0" err="1"/>
              <a:t>tonne</a:t>
            </a:r>
            <a:r>
              <a:rPr lang="en-US" dirty="0"/>
              <a:t> β/γ) arising from current and historic nuclear operations, are to be disposed of at a single geological disposal facility, or repository. Prior to deposition, wastes are processed in order to be deemed passively safe using existing waste treatment methods, including cementation and melting into a glass </a:t>
            </a:r>
            <a:r>
              <a:rPr lang="en-US" dirty="0" err="1"/>
              <a:t>wasteform</a:t>
            </a:r>
            <a:r>
              <a:rPr lang="en-US" dirty="0"/>
              <a:t> (vitrification).</a:t>
            </a:r>
          </a:p>
          <a:p>
            <a:r>
              <a:rPr lang="en-US" dirty="0"/>
              <a:t>ILW is typically treated via cementation, which encapsulates the waste products within a cement matrix to contain the radioactive products. However, this process typically increases waste volumes by up to 400%, taking valuable repository space which may be costed by volume, and incurs additional waste transfer liabilities. The process is not ideally suited for all waste streams, for example the presence of reactive metals such as uranium may </a:t>
            </a:r>
            <a:r>
              <a:rPr lang="en-US" dirty="0" err="1"/>
              <a:t>destabilise</a:t>
            </a:r>
            <a:r>
              <a:rPr lang="en-US" dirty="0"/>
              <a:t> the cement, leading to reduced stability and durability.</a:t>
            </a:r>
          </a:p>
          <a:p>
            <a:r>
              <a:rPr lang="en-US" dirty="0"/>
              <a:t>Vitrification is the preferred option for high level wastes (HLW). It typically involves calcining the waste materials and melting with additives in order to </a:t>
            </a:r>
            <a:r>
              <a:rPr lang="en-US" dirty="0" err="1"/>
              <a:t>immobilise</a:t>
            </a:r>
            <a:r>
              <a:rPr lang="en-US" dirty="0"/>
              <a:t> radionuclides and </a:t>
            </a:r>
            <a:r>
              <a:rPr lang="en-US" dirty="0" err="1"/>
              <a:t>chemotoxic</a:t>
            </a:r>
            <a:r>
              <a:rPr lang="en-US" dirty="0"/>
              <a:t> elements within a </a:t>
            </a:r>
            <a:r>
              <a:rPr lang="en-US" dirty="0" err="1"/>
              <a:t>boro</a:t>
            </a:r>
            <a:r>
              <a:rPr lang="en-US" dirty="0"/>
              <a:t>-silicate based glass. Vitrification is also under investigation as a method for the treatment of ILW. Although vitrification offers a significantly reduced waste volume when compared to encapsulation, it is a complex process which requires exact control of process parameters such as the melt viscosity, </a:t>
            </a:r>
            <a:r>
              <a:rPr lang="en-US" dirty="0" err="1"/>
              <a:t>crystallisation</a:t>
            </a:r>
            <a:r>
              <a:rPr lang="en-US" dirty="0"/>
              <a:t> and conductivity, which are dependent on waste-stream composition. In addition, the processes involved may lead to greater radioactive volatile losses, more complex off-gas systems and additional secondary wastes.</a:t>
            </a:r>
            <a:br>
              <a:rPr lang="en-US" dirty="0">
                <a:cs typeface="+mn-lt"/>
              </a:rPr>
            </a:br>
            <a:r>
              <a:rPr lang="en-US" dirty="0"/>
              <a:t>Hot-Isostatic Pressing</a:t>
            </a:r>
            <a:br>
              <a:rPr lang="en-US" dirty="0">
                <a:cs typeface="+mn-lt"/>
              </a:rPr>
            </a:br>
            <a:r>
              <a:rPr lang="en-US" dirty="0" err="1"/>
              <a:t>GeoRoc’s</a:t>
            </a:r>
            <a:r>
              <a:rPr lang="en-US" dirty="0"/>
              <a:t> Hot-Isostatic Pressing (</a:t>
            </a:r>
            <a:r>
              <a:rPr lang="en-US" dirty="0" err="1"/>
              <a:t>HIPing</a:t>
            </a:r>
            <a:r>
              <a:rPr lang="en-US" dirty="0"/>
              <a:t>) technology is potentially an exciting alternative treatment option for ILW wastes. </a:t>
            </a:r>
            <a:r>
              <a:rPr lang="en-US" dirty="0" err="1"/>
              <a:t>HIPing</a:t>
            </a:r>
            <a:r>
              <a:rPr lang="en-US" dirty="0"/>
              <a:t> is an existing method used to densify and consolidate materials by applying isostatic pressure at an elevated temperature in a pressure vessel. An inert gas, typically argon, is used to </a:t>
            </a:r>
            <a:r>
              <a:rPr lang="en-US" dirty="0" err="1"/>
              <a:t>pressurise</a:t>
            </a:r>
            <a:r>
              <a:rPr lang="en-US" dirty="0"/>
              <a:t> the heated vessel. For radioactive waste treatment, the waste is sealed inside a specially designed canister before </a:t>
            </a:r>
            <a:r>
              <a:rPr lang="en-US" dirty="0" err="1"/>
              <a:t>HIPing</a:t>
            </a:r>
            <a:r>
              <a:rPr lang="en-US" dirty="0"/>
              <a:t>. As the temperature and pressure inside the vessel increases, the materials placed in the canister react and densify to produce stable, volume reduced </a:t>
            </a:r>
            <a:r>
              <a:rPr lang="en-US" dirty="0" err="1"/>
              <a:t>wasteforms</a:t>
            </a:r>
            <a:r>
              <a:rPr lang="en-US" dirty="0"/>
              <a:t>.</a:t>
            </a:r>
          </a:p>
          <a:p>
            <a:r>
              <a:rPr lang="en-US" dirty="0"/>
              <a:t>A conceptual plant design detailing the treatment philosophy of these wastes has been delivered to Sellafield, supported by a trial demonstrating that over 160 L of sludge can be processed in a single waste package. This trial processed over 160 L of sludge into a single 40 L HIP package. Following the success of these two projects, </a:t>
            </a:r>
            <a:r>
              <a:rPr lang="en-US" dirty="0" err="1"/>
              <a:t>GeoRoc’s</a:t>
            </a:r>
            <a:r>
              <a:rPr lang="en-US" dirty="0"/>
              <a:t> process has become a viable alternative, under consideration for the treatment of ILW streams.</a:t>
            </a:r>
          </a:p>
        </p:txBody>
      </p:sp>
      <p:sp>
        <p:nvSpPr>
          <p:cNvPr id="4" name="Slide Number Placeholder 3"/>
          <p:cNvSpPr>
            <a:spLocks noGrp="1"/>
          </p:cNvSpPr>
          <p:nvPr>
            <p:ph type="sldNum" sz="quarter" idx="5"/>
          </p:nvPr>
        </p:nvSpPr>
        <p:spPr/>
        <p:txBody>
          <a:bodyPr/>
          <a:lstStyle/>
          <a:p>
            <a:fld id="{2A75120B-52C0-44EA-8A27-950DCF3AC410}" type="slidenum">
              <a:rPr lang="en-CA" smtClean="0"/>
              <a:t>25</a:t>
            </a:fld>
            <a:endParaRPr lang="en-CA"/>
          </a:p>
        </p:txBody>
      </p:sp>
    </p:spTree>
    <p:extLst>
      <p:ext uri="{BB962C8B-B14F-4D97-AF65-F5344CB8AC3E}">
        <p14:creationId xmlns:p14="http://schemas.microsoft.com/office/powerpoint/2010/main" val="90942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twins are virtual representations of physical objects or systems that use real-time data to create a digital replica. They can be used to simulate, monitor, and optimize physical systems, resulting in improved efficiency and productivity. We will explore the basics of what digital twins are and why they matter.</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A75120B-52C0-44EA-8A27-950DCF3AC410}" type="slidenum">
              <a:rPr lang="en-CA" smtClean="0"/>
              <a:t>26</a:t>
            </a:fld>
            <a:endParaRPr lang="en-CA"/>
          </a:p>
        </p:txBody>
      </p:sp>
    </p:spTree>
    <p:extLst>
      <p:ext uri="{BB962C8B-B14F-4D97-AF65-F5344CB8AC3E}">
        <p14:creationId xmlns:p14="http://schemas.microsoft.com/office/powerpoint/2010/main" val="427190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twins are virtual representations of physical objects or systems that use real-time data to create a digital replica. They can be used to simulate, monitor, and optimize physical systems, resulting in improved efficiency and productivity. We will explore the basics of what digital twins are and why they matter.</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A75120B-52C0-44EA-8A27-950DCF3AC410}" type="slidenum">
              <a:rPr lang="en-CA" smtClean="0"/>
              <a:t>27</a:t>
            </a:fld>
            <a:endParaRPr lang="en-CA"/>
          </a:p>
        </p:txBody>
      </p:sp>
    </p:spTree>
    <p:extLst>
      <p:ext uri="{BB962C8B-B14F-4D97-AF65-F5344CB8AC3E}">
        <p14:creationId xmlns:p14="http://schemas.microsoft.com/office/powerpoint/2010/main" val="403107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a:t>
            </a:r>
          </a:p>
          <a:p>
            <a:r>
              <a:rPr lang="en-US" dirty="0"/>
              <a:t>Creating an interactive representation of the airfield and terminal, connected to real-time operational data</a:t>
            </a:r>
          </a:p>
          <a:p>
            <a:r>
              <a:rPr lang="en-US" dirty="0"/>
              <a:t>The goal</a:t>
            </a:r>
          </a:p>
          <a:p>
            <a:r>
              <a:rPr lang="en-US" dirty="0"/>
              <a:t>Addressing facility challenges such as maintenance, sustainability, and safety while avoiding operational disruptions</a:t>
            </a:r>
          </a:p>
          <a:p>
            <a:r>
              <a:rPr lang="en-US" dirty="0"/>
              <a:t>Products and services</a:t>
            </a:r>
          </a:p>
          <a:p>
            <a:r>
              <a:rPr lang="en-US" dirty="0"/>
              <a:t>Unity</a:t>
            </a:r>
          </a:p>
          <a:p>
            <a:r>
              <a:rPr lang="en-US" dirty="0"/>
              <a:t>Team members</a:t>
            </a:r>
          </a:p>
          <a:p>
            <a:r>
              <a:rPr lang="en-US" dirty="0"/>
              <a:t>200 airport operations staff using the runtime application</a:t>
            </a:r>
          </a:p>
          <a:p>
            <a:r>
              <a:rPr lang="en-US" dirty="0"/>
              <a:t>Operational situational awareness for over 600 airport staff</a:t>
            </a:r>
          </a:p>
          <a:p>
            <a:endParaRPr lang="en-US" dirty="0"/>
          </a:p>
          <a:p>
            <a:r>
              <a:rPr lang="en-US" dirty="0">
                <a:latin typeface="Calibri"/>
                <a:ea typeface="Calibri"/>
                <a:cs typeface="Calibri"/>
              </a:rPr>
              <a:t>Stakeholder engagement</a:t>
            </a:r>
          </a:p>
        </p:txBody>
      </p:sp>
      <p:sp>
        <p:nvSpPr>
          <p:cNvPr id="4" name="Slide Number Placeholder 3"/>
          <p:cNvSpPr>
            <a:spLocks noGrp="1"/>
          </p:cNvSpPr>
          <p:nvPr>
            <p:ph type="sldNum" sz="quarter" idx="5"/>
          </p:nvPr>
        </p:nvSpPr>
        <p:spPr/>
        <p:txBody>
          <a:bodyPr/>
          <a:lstStyle/>
          <a:p>
            <a:fld id="{2A75120B-52C0-44EA-8A27-950DCF3AC410}" type="slidenum">
              <a:rPr lang="en-CA" smtClean="0"/>
              <a:t>28</a:t>
            </a:fld>
            <a:endParaRPr lang="en-CA"/>
          </a:p>
        </p:txBody>
      </p:sp>
    </p:spTree>
    <p:extLst>
      <p:ext uri="{BB962C8B-B14F-4D97-AF65-F5344CB8AC3E}">
        <p14:creationId xmlns:p14="http://schemas.microsoft.com/office/powerpoint/2010/main" val="2629657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t>Digital Twin in Automotive: </a:t>
            </a:r>
            <a:r>
              <a:rPr lang="en-US"/>
              <a:t>Companies are creating virtual vehicles and testing them at minimal cost. Digital twin automotive examples include recent case studies from Porsche, Mercedes, Volkswagen, and other companies. </a:t>
            </a:r>
          </a:p>
          <a:p>
            <a:pPr marL="171450" indent="-171450">
              <a:buFont typeface="Arial"/>
              <a:buChar char="•"/>
            </a:pPr>
            <a:r>
              <a:rPr lang="en-US" b="1" dirty="0"/>
              <a:t>Digital Twin in Aerospace: </a:t>
            </a:r>
            <a:r>
              <a:rPr lang="en-US" dirty="0"/>
              <a:t>Airline manufacturers have achieved record improvement rates in first time quality.</a:t>
            </a:r>
          </a:p>
          <a:p>
            <a:pPr marL="171450" indent="-171450">
              <a:buFont typeface="Arial"/>
              <a:buChar char="•"/>
            </a:pPr>
            <a:r>
              <a:rPr lang="en-US" b="1" dirty="0"/>
              <a:t>Digital Twin in Manufacturing: </a:t>
            </a:r>
            <a:r>
              <a:rPr lang="en-US" dirty="0"/>
              <a:t>Teams use AR/VR to solve supply chain issues before they arise. Manufacturing digital twins and construction digital twins have recently streamlined workflows in Amazon warehouses and other supply chain settings. </a:t>
            </a:r>
          </a:p>
          <a:p>
            <a:pPr marL="171450" indent="-171450">
              <a:buFont typeface="Arial"/>
              <a:buChar char="•"/>
            </a:pPr>
            <a:r>
              <a:rPr lang="en-US" b="1" dirty="0"/>
              <a:t>Digital Twin in Retail:</a:t>
            </a:r>
            <a:r>
              <a:rPr lang="en-US" dirty="0"/>
              <a:t> Digital twins can help meet the demand for virtual reality shopping experiences. </a:t>
            </a:r>
          </a:p>
          <a:p>
            <a:pPr marL="171450" indent="-171450">
              <a:buFont typeface="Arial"/>
              <a:buChar char="•"/>
            </a:pPr>
            <a:r>
              <a:rPr lang="en-US" b="1" dirty="0"/>
              <a:t>Digital Twin in Semiconductors</a:t>
            </a:r>
            <a:r>
              <a:rPr lang="en-US" dirty="0"/>
              <a:t>: The large files that make up semiconductors make digital twin semiconductor development particularly helpful. </a:t>
            </a:r>
          </a:p>
          <a:p>
            <a:pPr marL="171450" indent="-171450">
              <a:buFont typeface="Arial"/>
              <a:buChar char="•"/>
            </a:pPr>
            <a:r>
              <a:rPr lang="en-US" b="1" dirty="0"/>
              <a:t>Digital Twin in Healthcare: </a:t>
            </a:r>
            <a:r>
              <a:rPr lang="en-US" dirty="0"/>
              <a:t>Digital twins can help healthcare professionals and researchers conduct trials, observe health outcomes over time, and make public health recommendations. Recent digital twin healthcare examples have been used by Cleveland Clinic. </a:t>
            </a:r>
          </a:p>
          <a:p>
            <a:pPr marL="171450" indent="-171450">
              <a:buFont typeface="Arial"/>
              <a:buChar char="•"/>
            </a:pPr>
            <a:r>
              <a:rPr lang="en-US" b="1" dirty="0"/>
              <a:t>Digital Twin Across Industries: </a:t>
            </a:r>
            <a:r>
              <a:rPr lang="en-US" dirty="0"/>
              <a:t>Digital twin architecture can be used for collaboration, advanced visualization of complex systems, marketing, and much more.</a:t>
            </a:r>
          </a:p>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A75120B-52C0-44EA-8A27-950DCF3AC410}" type="slidenum">
              <a:rPr lang="en-CA" smtClean="0"/>
              <a:t>29</a:t>
            </a:fld>
            <a:endParaRPr lang="en-CA"/>
          </a:p>
        </p:txBody>
      </p:sp>
    </p:spTree>
    <p:extLst>
      <p:ext uri="{BB962C8B-B14F-4D97-AF65-F5344CB8AC3E}">
        <p14:creationId xmlns:p14="http://schemas.microsoft.com/office/powerpoint/2010/main" val="2838729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Recall adaptive feedback welding</a:t>
            </a:r>
          </a:p>
          <a:p>
            <a:endParaRPr lang="en-US" dirty="0">
              <a:latin typeface="Calibri"/>
              <a:ea typeface="Calibri"/>
              <a:cs typeface="Calibri"/>
            </a:endParaRPr>
          </a:p>
          <a:p>
            <a:r>
              <a:rPr lang="en-US" b="1" dirty="0">
                <a:hlinkClick r:id="rId3"/>
              </a:rPr>
              <a:t>The early History of Machine Learning</a:t>
            </a:r>
            <a:endParaRPr lang="en-US"/>
          </a:p>
          <a:p>
            <a:pPr lvl="1"/>
            <a:r>
              <a:rPr lang="en-US" b="1" dirty="0">
                <a:hlinkClick r:id="rId4"/>
              </a:rPr>
              <a:t>1943: The First Neutral Network with Electric Circuit</a:t>
            </a:r>
            <a:endParaRPr lang="en-US"/>
          </a:p>
          <a:p>
            <a:pPr lvl="1"/>
            <a:r>
              <a:rPr lang="en-US" b="1" dirty="0">
                <a:hlinkClick r:id="rId5"/>
              </a:rPr>
              <a:t>1950: Turing Test</a:t>
            </a:r>
            <a:endParaRPr lang="en-US"/>
          </a:p>
          <a:p>
            <a:pPr lvl="1"/>
            <a:r>
              <a:rPr lang="en-US" b="1" dirty="0">
                <a:hlinkClick r:id="rId6"/>
              </a:rPr>
              <a:t>1952: Computer Checkers</a:t>
            </a:r>
            <a:endParaRPr lang="en-US"/>
          </a:p>
          <a:p>
            <a:pPr lvl="1"/>
            <a:r>
              <a:rPr lang="en-US" b="1" dirty="0">
                <a:hlinkClick r:id="rId7"/>
              </a:rPr>
              <a:t>1957: Frank Rosenblatt – The Perceptron</a:t>
            </a:r>
            <a:endParaRPr lang="en-US"/>
          </a:p>
          <a:p>
            <a:pPr lvl="1"/>
            <a:r>
              <a:rPr lang="en-US" b="1" dirty="0">
                <a:hlinkClick r:id="rId8"/>
              </a:rPr>
              <a:t>1967: The Nearest Neighbor Algorithm</a:t>
            </a:r>
            <a:endParaRPr lang="en-US"/>
          </a:p>
          <a:p>
            <a:pPr lvl="1"/>
            <a:r>
              <a:rPr lang="en-US" b="1" dirty="0">
                <a:hlinkClick r:id="rId9"/>
              </a:rPr>
              <a:t>1974: The Backpropagation</a:t>
            </a:r>
            <a:endParaRPr lang="en-US"/>
          </a:p>
          <a:p>
            <a:pPr lvl="1"/>
            <a:r>
              <a:rPr lang="en-US" b="1" dirty="0">
                <a:hlinkClick r:id="rId10"/>
              </a:rPr>
              <a:t>1979: The Stanford Cart</a:t>
            </a:r>
            <a:endParaRPr lang="en-US"/>
          </a:p>
          <a:p>
            <a:r>
              <a:rPr lang="en-US" b="1" dirty="0">
                <a:hlinkClick r:id="rId11"/>
              </a:rPr>
              <a:t>The AI Winter</a:t>
            </a:r>
            <a:endParaRPr lang="en-US"/>
          </a:p>
          <a:p>
            <a:r>
              <a:rPr lang="en-US" b="1" dirty="0">
                <a:hlinkClick r:id="rId12"/>
              </a:rPr>
              <a:t>The Rise of Machine Learning in History</a:t>
            </a:r>
            <a:endParaRPr lang="en-US"/>
          </a:p>
          <a:p>
            <a:pPr lvl="1"/>
            <a:r>
              <a:rPr lang="en-US" b="1" dirty="0">
                <a:hlinkClick r:id="rId13"/>
              </a:rPr>
              <a:t>1997: A machine defeats a man in chess</a:t>
            </a:r>
            <a:endParaRPr lang="en-US"/>
          </a:p>
          <a:p>
            <a:pPr lvl="1"/>
            <a:r>
              <a:rPr lang="en-US" b="1" dirty="0">
                <a:hlinkClick r:id="rId14"/>
              </a:rPr>
              <a:t>2002: Software Library Torch</a:t>
            </a:r>
            <a:endParaRPr lang="en-US"/>
          </a:p>
          <a:p>
            <a:pPr lvl="1"/>
            <a:r>
              <a:rPr lang="en-US" b="1" dirty="0">
                <a:hlinkClick r:id="rId15"/>
              </a:rPr>
              <a:t>2006: Geoffrey Hinton, the father of Deep Learning</a:t>
            </a:r>
            <a:endParaRPr lang="en-US"/>
          </a:p>
          <a:p>
            <a:pPr lvl="1"/>
            <a:r>
              <a:rPr lang="en-US" b="1" dirty="0">
                <a:hlinkClick r:id="rId16"/>
              </a:rPr>
              <a:t>2011: Google Brain</a:t>
            </a:r>
            <a:endParaRPr lang="en-US"/>
          </a:p>
          <a:p>
            <a:pPr lvl="1"/>
            <a:r>
              <a:rPr lang="en-US" b="1" dirty="0">
                <a:hlinkClick r:id="rId17"/>
              </a:rPr>
              <a:t>2014: Deepface</a:t>
            </a:r>
            <a:endParaRPr lang="en-US"/>
          </a:p>
          <a:p>
            <a:pPr lvl="1"/>
            <a:r>
              <a:rPr lang="en-US" b="1" dirty="0">
                <a:hlinkClick r:id="rId18"/>
              </a:rPr>
              <a:t>2017: ImageNet Challenge Milestone</a:t>
            </a:r>
            <a:endParaRPr lang="en-US"/>
          </a:p>
          <a:p>
            <a:r>
              <a:rPr lang="en-US" b="1" dirty="0">
                <a:hlinkClick r:id="rId19"/>
              </a:rPr>
              <a:t>Present: State-of-the-art Machine Learning</a:t>
            </a:r>
            <a:endParaRPr lang="en-US"/>
          </a:p>
          <a:p>
            <a:pPr lvl="1"/>
            <a:r>
              <a:rPr lang="en-US" b="1" dirty="0">
                <a:hlinkClick r:id="rId20"/>
              </a:rPr>
              <a:t>Robotics</a:t>
            </a:r>
            <a:endParaRPr lang="en-US"/>
          </a:p>
          <a:p>
            <a:pPr lvl="1"/>
            <a:r>
              <a:rPr lang="en-US" b="1" dirty="0">
                <a:hlinkClick r:id="rId21"/>
              </a:rPr>
              <a:t>Healthcare</a:t>
            </a:r>
            <a:endParaRPr lang="en-US"/>
          </a:p>
          <a:p>
            <a:pPr lvl="1"/>
            <a:r>
              <a:rPr lang="en-US" b="1" dirty="0">
                <a:hlinkClick r:id="rId22"/>
              </a:rPr>
              <a:t>Education</a:t>
            </a:r>
            <a:endParaRPr lang="en-US"/>
          </a:p>
          <a:p>
            <a:r>
              <a:rPr lang="en-US" b="1" dirty="0">
                <a:hlinkClick r:id="rId23"/>
              </a:rPr>
              <a:t>Future of Machine Learning</a:t>
            </a:r>
            <a:endParaRPr lang="en-US"/>
          </a:p>
          <a:p>
            <a:pPr lvl="1"/>
            <a:r>
              <a:rPr lang="en-US" b="1" dirty="0">
                <a:hlinkClick r:id="rId24"/>
              </a:rPr>
              <a:t>Quantum Computing</a:t>
            </a:r>
            <a:endParaRPr lang="en-US"/>
          </a:p>
          <a:p>
            <a:pPr lvl="1"/>
            <a:r>
              <a:rPr lang="en-US" b="1" dirty="0">
                <a:hlinkClick r:id="rId25"/>
              </a:rPr>
              <a:t>AutoML</a:t>
            </a:r>
            <a:endParaRPr lang="en-US"/>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A75120B-52C0-44EA-8A27-950DCF3AC410}" type="slidenum">
              <a:rPr lang="en-CA" smtClean="0"/>
              <a:t>30</a:t>
            </a:fld>
            <a:endParaRPr lang="en-CA"/>
          </a:p>
        </p:txBody>
      </p:sp>
    </p:spTree>
    <p:extLst>
      <p:ext uri="{BB962C8B-B14F-4D97-AF65-F5344CB8AC3E}">
        <p14:creationId xmlns:p14="http://schemas.microsoft.com/office/powerpoint/2010/main" val="370297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Electron Beam Welding, the company weld-joined two 200mm-thick, 3-metre diameter vessel sections in UK small modular reactor nuclear grade steel, describing it as a breakthrough in the </a:t>
            </a:r>
            <a:r>
              <a:rPr lang="en-US" dirty="0" err="1"/>
              <a:t>industrialisation</a:t>
            </a:r>
            <a:r>
              <a:rPr lang="en-US" dirty="0"/>
              <a:t> of EBW for thick-section materials.</a:t>
            </a:r>
          </a:p>
          <a:p>
            <a:endParaRPr lang="en-US" dirty="0"/>
          </a:p>
          <a:p>
            <a:r>
              <a:rPr lang="en-US" dirty="0"/>
              <a:t>The weld, equivalent to approximately 10 </a:t>
            </a:r>
            <a:r>
              <a:rPr lang="en-US" dirty="0" err="1"/>
              <a:t>metres</a:t>
            </a:r>
            <a:r>
              <a:rPr lang="en-US" dirty="0"/>
              <a:t> of length, was completed in 140 minutes. The company said such a weld would normally take months and include various stages of non-destructive testing as well as heat treatment.</a:t>
            </a:r>
          </a:p>
          <a:p>
            <a:endParaRPr lang="en-US" dirty="0">
              <a:cs typeface="+mn-lt"/>
            </a:endParaRPr>
          </a:p>
          <a:p>
            <a:r>
              <a:rPr lang="en-US" dirty="0"/>
              <a:t>The EBW process uses local vacuum and a high-power electron gun which penetrates the vessel material with an electron beam, to melt and fuse the two components together in one go, rather than building up multiple layers of weld filler wire.</a:t>
            </a:r>
            <a:br>
              <a:rPr lang="en-US" dirty="0">
                <a:cs typeface="+mn-lt"/>
              </a:rPr>
            </a:br>
            <a:endParaRPr lang="en-US"/>
          </a:p>
        </p:txBody>
      </p:sp>
      <p:sp>
        <p:nvSpPr>
          <p:cNvPr id="4" name="Slide Number Placeholder 3"/>
          <p:cNvSpPr>
            <a:spLocks noGrp="1"/>
          </p:cNvSpPr>
          <p:nvPr>
            <p:ph type="sldNum" sz="quarter" idx="5"/>
          </p:nvPr>
        </p:nvSpPr>
        <p:spPr/>
        <p:txBody>
          <a:bodyPr/>
          <a:lstStyle/>
          <a:p>
            <a:fld id="{2A75120B-52C0-44EA-8A27-950DCF3AC410}" type="slidenum">
              <a:rPr lang="en-CA" smtClean="0"/>
              <a:t>11</a:t>
            </a:fld>
            <a:endParaRPr lang="en-CA"/>
          </a:p>
        </p:txBody>
      </p:sp>
    </p:spTree>
    <p:extLst>
      <p:ext uri="{BB962C8B-B14F-4D97-AF65-F5344CB8AC3E}">
        <p14:creationId xmlns:p14="http://schemas.microsoft.com/office/powerpoint/2010/main" val="2931249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Advantages</a:t>
            </a:r>
            <a:endParaRPr lang="en-US" dirty="0"/>
          </a:p>
          <a:p>
            <a:r>
              <a:rPr lang="en-US" dirty="0"/>
              <a:t>1. </a:t>
            </a:r>
            <a:r>
              <a:rPr lang="en-US" b="1" dirty="0"/>
              <a:t>Design Flexibility</a:t>
            </a:r>
            <a:endParaRPr lang="en-US" dirty="0"/>
          </a:p>
          <a:p>
            <a:pPr marL="285750" indent="-285750">
              <a:buFont typeface="Arial"/>
              <a:buChar char="•"/>
            </a:pPr>
            <a:r>
              <a:rPr lang="en-US" b="1" dirty="0"/>
              <a:t>Complex Geometries:</a:t>
            </a:r>
            <a:r>
              <a:rPr lang="en-US" dirty="0"/>
              <a:t> AM enables the creation of intricate and optimized designs that are challenging or impossible to achieve with traditional manufacturing methods.</a:t>
            </a:r>
          </a:p>
          <a:p>
            <a:pPr marL="285750" indent="-285750">
              <a:buFont typeface="Arial"/>
              <a:buChar char="•"/>
            </a:pPr>
            <a:r>
              <a:rPr lang="en-US" b="1" dirty="0"/>
              <a:t>Customization:</a:t>
            </a:r>
            <a:r>
              <a:rPr lang="en-US" dirty="0"/>
              <a:t> Components can be tailored for specific reactor designs or unique operational needs.</a:t>
            </a:r>
          </a:p>
          <a:p>
            <a:r>
              <a:rPr lang="en-US" dirty="0"/>
              <a:t>2. </a:t>
            </a:r>
            <a:r>
              <a:rPr lang="en-US" b="1" dirty="0"/>
              <a:t>Material Efficiency</a:t>
            </a:r>
            <a:endParaRPr lang="en-US" dirty="0"/>
          </a:p>
          <a:p>
            <a:pPr marL="285750" indent="-285750">
              <a:buFont typeface="Arial"/>
              <a:buChar char="•"/>
            </a:pPr>
            <a:r>
              <a:rPr lang="en-US" b="1" dirty="0"/>
              <a:t>Reduced Waste:</a:t>
            </a:r>
            <a:r>
              <a:rPr lang="en-US" dirty="0"/>
              <a:t> AM uses material only where needed, minimizing waste compared to subtractive methods like machining.</a:t>
            </a:r>
          </a:p>
          <a:p>
            <a:r>
              <a:rPr lang="en-US" dirty="0"/>
              <a:t>3. </a:t>
            </a:r>
            <a:r>
              <a:rPr lang="en-US" b="1" dirty="0"/>
              <a:t>Cost and Time Savings</a:t>
            </a:r>
            <a:endParaRPr lang="en-US" dirty="0"/>
          </a:p>
          <a:p>
            <a:pPr marL="285750" indent="-285750">
              <a:buFont typeface="Arial"/>
              <a:buChar char="•"/>
            </a:pPr>
            <a:r>
              <a:rPr lang="en-US" b="1" dirty="0"/>
              <a:t>Prototyping:</a:t>
            </a:r>
            <a:r>
              <a:rPr lang="en-US" dirty="0"/>
              <a:t> Rapid production of prototypes allows faster design iteration and validation.</a:t>
            </a:r>
          </a:p>
          <a:p>
            <a:pPr marL="285750" indent="-285750">
              <a:buFont typeface="Arial"/>
              <a:buChar char="•"/>
            </a:pPr>
            <a:r>
              <a:rPr lang="en-US" b="1" dirty="0"/>
              <a:t>Shorter Supply Chains:</a:t>
            </a:r>
            <a:r>
              <a:rPr lang="en-US" dirty="0"/>
              <a:t> Localized production reduces dependence on global supply chains and long lead times for custom parts.</a:t>
            </a:r>
          </a:p>
          <a:p>
            <a:pPr marL="285750" indent="-285750">
              <a:buFont typeface="Arial"/>
              <a:buChar char="•"/>
            </a:pPr>
            <a:r>
              <a:rPr lang="en-US" b="1" dirty="0"/>
              <a:t>Spare Parts:</a:t>
            </a:r>
            <a:r>
              <a:rPr lang="en-US" dirty="0"/>
              <a:t> On-demand manufacturing of replacement parts avoids large inventory costs.</a:t>
            </a:r>
          </a:p>
          <a:p>
            <a:r>
              <a:rPr lang="en-US" dirty="0"/>
              <a:t>4. </a:t>
            </a:r>
            <a:r>
              <a:rPr lang="en-US" b="1" dirty="0"/>
              <a:t>Enhanced Performance</a:t>
            </a:r>
            <a:endParaRPr lang="en-US" dirty="0"/>
          </a:p>
          <a:p>
            <a:pPr marL="285750" indent="-285750">
              <a:buFont typeface="Arial"/>
              <a:buChar char="•"/>
            </a:pPr>
            <a:r>
              <a:rPr lang="en-US" b="1" dirty="0"/>
              <a:t>Optimized Components:</a:t>
            </a:r>
            <a:r>
              <a:rPr lang="en-US" dirty="0"/>
              <a:t> Design freedom allows for enhancements like better heat transfer, reduced weight, or improved mechanical properties.</a:t>
            </a:r>
          </a:p>
          <a:p>
            <a:pPr marL="285750" indent="-285750">
              <a:buFont typeface="Arial"/>
              <a:buChar char="•"/>
            </a:pPr>
            <a:r>
              <a:rPr lang="en-US" b="1" dirty="0"/>
              <a:t>Lattice Structures:</a:t>
            </a:r>
            <a:r>
              <a:rPr lang="en-US" dirty="0"/>
              <a:t> Lightweight yet strong designs can improve performance in applications like heat exchangers or structural supports.</a:t>
            </a:r>
          </a:p>
          <a:p>
            <a:r>
              <a:rPr lang="en-US" dirty="0"/>
              <a:t>5. </a:t>
            </a:r>
            <a:r>
              <a:rPr lang="en-US" b="1" dirty="0"/>
              <a:t>Revitalization of Legacy Systems</a:t>
            </a:r>
            <a:endParaRPr lang="en-US"/>
          </a:p>
          <a:p>
            <a:pPr marL="285750" indent="-285750">
              <a:buFont typeface="Arial"/>
              <a:buChar char="•"/>
            </a:pPr>
            <a:r>
              <a:rPr lang="en-US" b="1" dirty="0"/>
              <a:t>Replacement Parts for Older Systems:</a:t>
            </a:r>
            <a:r>
              <a:rPr lang="en-US" dirty="0"/>
              <a:t> AM can reproduce parts for legacy reactors where original manufacturing tools or suppliers are unavailable.</a:t>
            </a:r>
          </a:p>
          <a:p>
            <a:r>
              <a:rPr lang="en-US" dirty="0"/>
              <a:t>6. </a:t>
            </a:r>
            <a:r>
              <a:rPr lang="en-US" b="1" dirty="0"/>
              <a:t>Material Innovation</a:t>
            </a:r>
            <a:endParaRPr lang="en-US"/>
          </a:p>
          <a:p>
            <a:pPr marL="285750" indent="-285750">
              <a:buFont typeface="Arial"/>
              <a:buChar char="•"/>
            </a:pPr>
            <a:r>
              <a:rPr lang="en-US" b="1" dirty="0"/>
              <a:t>New Alloys:</a:t>
            </a:r>
            <a:r>
              <a:rPr lang="en-US" dirty="0"/>
              <a:t> AM processes can use advanced materials, including custom alloys designed for high radiation and temperature resistance.</a:t>
            </a:r>
          </a:p>
          <a:p>
            <a:pPr marL="285750" indent="-285750">
              <a:buFont typeface="Arial"/>
              <a:buChar char="•"/>
            </a:pPr>
            <a:endParaRPr lang="en-US" dirty="0">
              <a:latin typeface="Aptos" panose="02110004020202020204"/>
              <a:ea typeface="Calibri"/>
              <a:cs typeface="Calibri"/>
            </a:endParaRPr>
          </a:p>
          <a:p>
            <a:pPr marL="285750" indent="-285750">
              <a:buFont typeface="Arial"/>
              <a:buChar char="•"/>
            </a:pPr>
            <a:endParaRPr lang="en-US" dirty="0">
              <a:latin typeface="Aptos" panose="02110004020202020204"/>
              <a:ea typeface="Calibri"/>
              <a:cs typeface="Calibri"/>
            </a:endParaRPr>
          </a:p>
          <a:p>
            <a:pPr>
              <a:buFont typeface="Arial"/>
              <a:buChar char="•"/>
            </a:pPr>
            <a:r>
              <a:rPr lang="en-US" dirty="0"/>
              <a:t>1. </a:t>
            </a:r>
            <a:r>
              <a:rPr lang="en-US" b="1" dirty="0"/>
              <a:t>Material and Process Limitations</a:t>
            </a:r>
            <a:endParaRPr lang="en-US" dirty="0">
              <a:latin typeface="Aptos" panose="02110004020202020204"/>
              <a:ea typeface="Calibri"/>
              <a:cs typeface="Calibri"/>
            </a:endParaRPr>
          </a:p>
          <a:p>
            <a:pPr>
              <a:buFont typeface="Arial"/>
              <a:buChar char="•"/>
            </a:pPr>
            <a:r>
              <a:rPr lang="en-US" b="1" dirty="0"/>
              <a:t>Material Qualification:</a:t>
            </a:r>
            <a:r>
              <a:rPr lang="en-US" dirty="0"/>
              <a:t> Only a limited range of materials is currently compatible with AM processes, and many need rigorous testing for nuclear-grade certification.</a:t>
            </a:r>
          </a:p>
          <a:p>
            <a:pPr>
              <a:buFont typeface="Arial"/>
              <a:buChar char="•"/>
            </a:pPr>
            <a:r>
              <a:rPr lang="en-US" b="1" dirty="0"/>
              <a:t>Inconsistent Properties:</a:t>
            </a:r>
            <a:r>
              <a:rPr lang="en-US" dirty="0"/>
              <a:t> AM components may have variable density or residual stresses, leading to concerns about reliability and long-term performance.</a:t>
            </a:r>
          </a:p>
          <a:p>
            <a:pPr>
              <a:buFont typeface="Arial"/>
              <a:buChar char="•"/>
            </a:pPr>
            <a:r>
              <a:rPr lang="en-US" dirty="0"/>
              <a:t>2. </a:t>
            </a:r>
            <a:r>
              <a:rPr lang="en-US" b="1" dirty="0"/>
              <a:t>Regulatory Challenges</a:t>
            </a:r>
            <a:endParaRPr lang="en-US" dirty="0"/>
          </a:p>
          <a:p>
            <a:pPr>
              <a:buFont typeface="Arial"/>
              <a:buChar char="•"/>
            </a:pPr>
            <a:r>
              <a:rPr lang="en-US" b="1" dirty="0"/>
              <a:t>Certification and Licensing:</a:t>
            </a:r>
            <a:r>
              <a:rPr lang="en-US" dirty="0"/>
              <a:t> The nuclear industry is highly regulated, and the qualification of AM parts involves extensive testing and documentation, which can delay deployment.</a:t>
            </a:r>
          </a:p>
          <a:p>
            <a:pPr>
              <a:buFont typeface="Arial"/>
              <a:buChar char="•"/>
            </a:pPr>
            <a:r>
              <a:rPr lang="en-US" b="1" dirty="0"/>
              <a:t>Uncertainty in Standards:</a:t>
            </a:r>
            <a:r>
              <a:rPr lang="en-US" dirty="0"/>
              <a:t> The industry lacks comprehensive standards for AM in nuclear applications.</a:t>
            </a:r>
          </a:p>
          <a:p>
            <a:pPr>
              <a:buFont typeface="Arial"/>
              <a:buChar char="•"/>
            </a:pPr>
            <a:r>
              <a:rPr lang="en-US" dirty="0"/>
              <a:t>3. </a:t>
            </a:r>
            <a:r>
              <a:rPr lang="en-US" b="1" dirty="0"/>
              <a:t>Technological Barriers</a:t>
            </a:r>
            <a:endParaRPr lang="en-US" dirty="0"/>
          </a:p>
          <a:p>
            <a:pPr>
              <a:buFont typeface="Arial"/>
              <a:buChar char="•"/>
            </a:pPr>
            <a:r>
              <a:rPr lang="en-US" b="1" dirty="0"/>
              <a:t>Surface Finish and Accuracy:</a:t>
            </a:r>
            <a:r>
              <a:rPr lang="en-US" dirty="0"/>
              <a:t> AM parts often require post-processing to achieve the surface quality and dimensional accuracy demanded by nuclear applications.</a:t>
            </a:r>
          </a:p>
          <a:p>
            <a:pPr>
              <a:buFont typeface="Arial"/>
              <a:buChar char="•"/>
            </a:pPr>
            <a:r>
              <a:rPr lang="en-US" b="1" dirty="0"/>
              <a:t>Size Limitations:</a:t>
            </a:r>
            <a:r>
              <a:rPr lang="en-US" dirty="0"/>
              <a:t> Current AM machines may struggle to produce very large components, which are common in nuclear reactors.</a:t>
            </a:r>
          </a:p>
          <a:p>
            <a:pPr>
              <a:buFont typeface="Arial"/>
              <a:buChar char="•"/>
            </a:pPr>
            <a:r>
              <a:rPr lang="en-US" dirty="0"/>
              <a:t>4. </a:t>
            </a:r>
            <a:r>
              <a:rPr lang="en-US" b="1" dirty="0"/>
              <a:t>Economic Concerns</a:t>
            </a:r>
            <a:endParaRPr lang="en-US"/>
          </a:p>
          <a:p>
            <a:pPr>
              <a:buFont typeface="Arial"/>
              <a:buChar char="•"/>
            </a:pPr>
            <a:r>
              <a:rPr lang="en-US" b="1" dirty="0"/>
              <a:t>High Initial Costs:</a:t>
            </a:r>
            <a:r>
              <a:rPr lang="en-US" dirty="0"/>
              <a:t> The upfront investment in AM equipment and training can be substantial.</a:t>
            </a:r>
          </a:p>
          <a:p>
            <a:pPr>
              <a:buFont typeface="Arial"/>
              <a:buChar char="•"/>
            </a:pPr>
            <a:r>
              <a:rPr lang="en-US" b="1" dirty="0"/>
              <a:t>Cost Competitiveness:</a:t>
            </a:r>
            <a:r>
              <a:rPr lang="en-US" dirty="0"/>
              <a:t> For large-scale production, traditional manufacturing may remain more economical.</a:t>
            </a:r>
          </a:p>
          <a:p>
            <a:pPr>
              <a:buFont typeface="Arial"/>
              <a:buChar char="•"/>
            </a:pPr>
            <a:r>
              <a:rPr lang="en-US" dirty="0"/>
              <a:t>5. </a:t>
            </a:r>
            <a:r>
              <a:rPr lang="en-US" b="1" dirty="0"/>
              <a:t>Operational and Safety Risks</a:t>
            </a:r>
            <a:endParaRPr lang="en-US" dirty="0"/>
          </a:p>
          <a:p>
            <a:pPr>
              <a:buFont typeface="Arial"/>
              <a:buChar char="•"/>
            </a:pPr>
            <a:r>
              <a:rPr lang="en-US" b="1" dirty="0"/>
              <a:t>Unknown Long-Term Behavior:</a:t>
            </a:r>
            <a:r>
              <a:rPr lang="en-US" dirty="0"/>
              <a:t> AM components may behave differently under prolonged exposure to radiation, high temperatures, and corrosive environments typical in reactors.</a:t>
            </a:r>
          </a:p>
          <a:p>
            <a:pPr>
              <a:buFont typeface="Arial"/>
              <a:buChar char="•"/>
            </a:pPr>
            <a:r>
              <a:rPr lang="en-US" b="1" dirty="0"/>
              <a:t>Process Defects:</a:t>
            </a:r>
            <a:r>
              <a:rPr lang="en-US" dirty="0"/>
              <a:t> Variations in the AM process can lead to defects such as porosity or micro-cracks, which are critical in the safety-sensitive nuclear industry.</a:t>
            </a:r>
          </a:p>
          <a:p>
            <a:pPr>
              <a:buFont typeface="Arial"/>
              <a:buChar char="•"/>
            </a:pPr>
            <a:r>
              <a:rPr lang="en-US" dirty="0"/>
              <a:t>6. </a:t>
            </a:r>
            <a:r>
              <a:rPr lang="en-US" b="1" dirty="0"/>
              <a:t>Knowledge Gap</a:t>
            </a:r>
            <a:endParaRPr lang="en-US"/>
          </a:p>
          <a:p>
            <a:pPr>
              <a:buFont typeface="Arial"/>
              <a:buChar char="•"/>
            </a:pPr>
            <a:r>
              <a:rPr lang="en-US" b="1" dirty="0"/>
              <a:t>Skill Shortages:</a:t>
            </a:r>
            <a:r>
              <a:rPr lang="en-US" dirty="0"/>
              <a:t> Specialized expertise is required to design, manufacture, and inspect AM parts, which may not be readily available in the nuclear workforce.</a:t>
            </a:r>
          </a:p>
          <a:p>
            <a:pPr marL="285750" indent="-285750">
              <a:buFont typeface="Arial"/>
              <a:buChar char="•"/>
            </a:pPr>
            <a:endParaRPr lang="en-US" dirty="0">
              <a:latin typeface="Aptos" panose="02110004020202020204"/>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A75120B-52C0-44EA-8A27-950DCF3AC410}" type="slidenum">
              <a:rPr lang="en-CA" smtClean="0"/>
              <a:t>12</a:t>
            </a:fld>
            <a:endParaRPr lang="en-CA"/>
          </a:p>
        </p:txBody>
      </p:sp>
    </p:spTree>
    <p:extLst>
      <p:ext uri="{BB962C8B-B14F-4D97-AF65-F5344CB8AC3E}">
        <p14:creationId xmlns:p14="http://schemas.microsoft.com/office/powerpoint/2010/main" val="332352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Neutron embrittlement</a:t>
            </a:r>
            <a:r>
              <a:rPr lang="en-US" dirty="0"/>
              <a:t>, sometimes more broadly </a:t>
            </a:r>
            <a:r>
              <a:rPr lang="en-US" b="1" dirty="0"/>
              <a:t>radiation embrittlement</a:t>
            </a:r>
            <a:r>
              <a:rPr lang="en-US" dirty="0"/>
              <a:t>, is the </a:t>
            </a:r>
            <a:r>
              <a:rPr lang="en-US" dirty="0">
                <a:hlinkClick r:id="rId3"/>
              </a:rPr>
              <a:t>embrittlement</a:t>
            </a:r>
            <a:r>
              <a:rPr lang="en-US" dirty="0"/>
              <a:t> of various materials due to the action of </a:t>
            </a:r>
            <a:r>
              <a:rPr lang="en-US" dirty="0">
                <a:hlinkClick r:id="rId4"/>
              </a:rPr>
              <a:t>neutrons</a:t>
            </a:r>
            <a:r>
              <a:rPr lang="en-US" dirty="0"/>
              <a:t>. This is primarily seen in </a:t>
            </a:r>
            <a:r>
              <a:rPr lang="en-US" dirty="0">
                <a:hlinkClick r:id="rId5"/>
              </a:rPr>
              <a:t>nuclear reactors</a:t>
            </a:r>
            <a:r>
              <a:rPr lang="en-US" dirty="0"/>
              <a:t>, where the release of high-energy neutrons causes the long-term degradation of the reactor materials. The embrittlement is caused by the microscopic movement of </a:t>
            </a:r>
            <a:r>
              <a:rPr lang="en-US" dirty="0">
                <a:hlinkClick r:id="rId6"/>
              </a:rPr>
              <a:t>atoms</a:t>
            </a:r>
            <a:r>
              <a:rPr lang="en-US" dirty="0"/>
              <a:t> that are hit by the neutrons; this same action also gives rise to </a:t>
            </a:r>
            <a:r>
              <a:rPr lang="en-US" dirty="0">
                <a:hlinkClick r:id="rId7"/>
              </a:rPr>
              <a:t>neutron-induced swelling</a:t>
            </a:r>
            <a:r>
              <a:rPr lang="en-US" dirty="0"/>
              <a:t> causing materials to grow in size, and the </a:t>
            </a:r>
            <a:r>
              <a:rPr lang="en-US" dirty="0">
                <a:hlinkClick r:id="rId8"/>
              </a:rPr>
              <a:t>Wigner effect</a:t>
            </a:r>
            <a:r>
              <a:rPr lang="en-US" dirty="0"/>
              <a:t> causing energy buildup in certain materials that can lead to sudden releases of </a:t>
            </a:r>
            <a:r>
              <a:rPr lang="en-US" dirty="0">
                <a:hlinkClick r:id="rId9"/>
              </a:rPr>
              <a:t>energy</a:t>
            </a:r>
            <a:r>
              <a:rPr lang="en-US" dirty="0"/>
              <a:t>.</a:t>
            </a:r>
          </a:p>
          <a:p>
            <a:endParaRPr lang="en-US" dirty="0"/>
          </a:p>
          <a:p>
            <a:r>
              <a:rPr lang="en-US" dirty="0"/>
              <a:t>Neutron embrittlement mechanisms include:</a:t>
            </a:r>
          </a:p>
          <a:p>
            <a:pPr marL="171450" indent="-171450">
              <a:buFont typeface="Arial,Sans-Serif"/>
              <a:buChar char="•"/>
            </a:pPr>
            <a:r>
              <a:rPr lang="en-US" dirty="0">
                <a:hlinkClick r:id="rId10"/>
              </a:rPr>
              <a:t>Hardening</a:t>
            </a:r>
            <a:r>
              <a:rPr lang="en-US" dirty="0"/>
              <a:t> and </a:t>
            </a:r>
            <a:r>
              <a:rPr lang="en-US" dirty="0">
                <a:hlinkClick r:id="rId11"/>
              </a:rPr>
              <a:t>dislocation pinning</a:t>
            </a:r>
            <a:r>
              <a:rPr lang="en-US" dirty="0"/>
              <a:t> due to nanometer features created by irradiation</a:t>
            </a:r>
          </a:p>
          <a:p>
            <a:pPr marL="171450" indent="-171450">
              <a:buFont typeface="Arial,Sans-Serif"/>
              <a:buChar char="•"/>
            </a:pPr>
            <a:r>
              <a:rPr lang="en-US" dirty="0"/>
              <a:t>Generation of lattice defects in </a:t>
            </a:r>
            <a:r>
              <a:rPr lang="en-US" dirty="0">
                <a:hlinkClick r:id="rId12"/>
              </a:rPr>
              <a:t>collision cascades</a:t>
            </a:r>
            <a:r>
              <a:rPr lang="en-US" dirty="0"/>
              <a:t> via the high-energy recoil atoms produced in the process of </a:t>
            </a:r>
            <a:r>
              <a:rPr lang="en-US" dirty="0">
                <a:hlinkClick r:id="rId13"/>
              </a:rPr>
              <a:t>neutron scattering</a:t>
            </a:r>
            <a:r>
              <a:rPr lang="en-US" dirty="0"/>
              <a:t>.</a:t>
            </a:r>
          </a:p>
          <a:p>
            <a:pPr marL="171450" indent="-171450">
              <a:buFont typeface="Arial,Sans-Serif"/>
              <a:buChar char="•"/>
            </a:pPr>
            <a:r>
              <a:rPr lang="en-US" dirty="0"/>
              <a:t>Diffusion of major defects, which leads to higher amounts of solute diffusion, as well as formation of nanoscale defect-solute cluster complexes, solute clusters, and distinct phases.</a:t>
            </a:r>
            <a:r>
              <a:rPr lang="en-US" dirty="0">
                <a:hlinkClick r:id="rId14"/>
              </a:rPr>
              <a:t>[1]</a:t>
            </a:r>
            <a:endParaRPr lang="en-US"/>
          </a:p>
          <a:p>
            <a:endParaRPr lang="en-US" dirty="0"/>
          </a:p>
          <a:p>
            <a:pPr marL="171450" indent="-171450">
              <a:buFont typeface="Arial"/>
              <a:buChar char="•"/>
            </a:pPr>
            <a:r>
              <a:rPr lang="en-US" b="1" dirty="0"/>
              <a:t>Nuclear reactions</a:t>
            </a:r>
            <a:r>
              <a:rPr lang="en-US" dirty="0"/>
              <a:t>: Neutrons cause nuclear reactions that change the material's chemical composition </a:t>
            </a:r>
          </a:p>
          <a:p>
            <a:pPr marL="171450" indent="-171450">
              <a:buFont typeface="Arial"/>
              <a:buChar char="•"/>
            </a:pPr>
            <a:r>
              <a:rPr lang="en-US" b="1" dirty="0"/>
              <a:t>Gas production</a:t>
            </a:r>
            <a:r>
              <a:rPr lang="en-US" dirty="0"/>
              <a:t>: Some reactions produce gases, like helium, which can cause swelling and embrittlement </a:t>
            </a:r>
          </a:p>
          <a:p>
            <a:endParaRPr lang="en-US" dirty="0"/>
          </a:p>
          <a:p>
            <a:endParaRPr lang="en-US" dirty="0"/>
          </a:p>
          <a:p>
            <a:r>
              <a:rPr lang="en-US"/>
              <a:t>What it affects</a:t>
            </a:r>
          </a:p>
          <a:p>
            <a:r>
              <a:rPr lang="en-US" b="1" dirty="0"/>
              <a:t>Reactor materials</a:t>
            </a:r>
            <a:endParaRPr lang="en-US"/>
          </a:p>
          <a:p>
            <a:r>
              <a:rPr lang="en-US" dirty="0"/>
              <a:t>Neutron embrittlement can affect the materials in nuclear reactor pressure vessels, especially in the "beltline" near the reactor fuel </a:t>
            </a:r>
          </a:p>
          <a:p>
            <a:endParaRPr lang="en-US" dirty="0"/>
          </a:p>
          <a:p>
            <a:endParaRPr lang="en-US" dirty="0"/>
          </a:p>
          <a:p>
            <a:r>
              <a:rPr lang="en-US" dirty="0"/>
              <a:t>Consequences</a:t>
            </a:r>
          </a:p>
          <a:p>
            <a:r>
              <a:rPr lang="en-US" b="1" dirty="0"/>
              <a:t>Decreased fracture toughness</a:t>
            </a:r>
            <a:endParaRPr lang="en-US"/>
          </a:p>
          <a:p>
            <a:r>
              <a:rPr lang="en-US" dirty="0"/>
              <a:t>Neutron embrittlement can cause materials to lose fracture toughness and ductility </a:t>
            </a:r>
          </a:p>
          <a:p>
            <a:r>
              <a:rPr lang="en-US" b="1" dirty="0"/>
              <a:t>Limited service life</a:t>
            </a:r>
            <a:endParaRPr lang="en-US"/>
          </a:p>
          <a:p>
            <a:r>
              <a:rPr lang="en-US" dirty="0"/>
              <a:t>Neutron embrittlement can limit t</a:t>
            </a:r>
          </a:p>
          <a:p>
            <a:endParaRPr lang="en-US" dirty="0"/>
          </a:p>
          <a:p>
            <a:r>
              <a:rPr lang="en-US" dirty="0"/>
              <a:t>Tough RPV base metals that are typically used are A302B, A533B plates, or A508 forgings; these are quenched and tempered, low-alloy steels with primarily tempered bainitic microstructures. Over the past few decades, RPV embrittlement has been addressed by the use of tougher steels with lower trace impurity contents, the decrease of neutron flux that the vessel is subject to, and the elimination of beltline welds. However, embrittlement remains an issue for older reactors.</a:t>
            </a:r>
          </a:p>
          <a:p>
            <a:endParaRPr lang="en-US" dirty="0"/>
          </a:p>
        </p:txBody>
      </p:sp>
      <p:sp>
        <p:nvSpPr>
          <p:cNvPr id="4" name="Slide Number Placeholder 3"/>
          <p:cNvSpPr>
            <a:spLocks noGrp="1"/>
          </p:cNvSpPr>
          <p:nvPr>
            <p:ph type="sldNum" sz="quarter" idx="5"/>
          </p:nvPr>
        </p:nvSpPr>
        <p:spPr/>
        <p:txBody>
          <a:bodyPr/>
          <a:lstStyle/>
          <a:p>
            <a:fld id="{2A75120B-52C0-44EA-8A27-950DCF3AC410}" type="slidenum">
              <a:rPr lang="en-CA" smtClean="0"/>
              <a:t>13</a:t>
            </a:fld>
            <a:endParaRPr lang="en-CA"/>
          </a:p>
        </p:txBody>
      </p:sp>
    </p:spTree>
    <p:extLst>
      <p:ext uri="{BB962C8B-B14F-4D97-AF65-F5344CB8AC3E}">
        <p14:creationId xmlns:p14="http://schemas.microsoft.com/office/powerpoint/2010/main" val="3156113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a:p>
            <a:r>
              <a:rPr lang="en-US" dirty="0"/>
              <a:t>Fuel elements produced by Framatome using 3D printing technology have completed the first cycle of irradiation at the </a:t>
            </a:r>
            <a:r>
              <a:rPr lang="en-US" dirty="0" err="1"/>
              <a:t>Gösgen</a:t>
            </a:r>
            <a:r>
              <a:rPr lang="en-US" dirty="0"/>
              <a:t> nuclear power plant in Switzerland. These experimental stainless steel and nickel-based alloy components were installed in the 1010 MWe </a:t>
            </a:r>
            <a:r>
              <a:rPr lang="en-US" dirty="0" err="1"/>
              <a:t>pressurised</a:t>
            </a:r>
            <a:r>
              <a:rPr lang="en-US" dirty="0"/>
              <a:t> water reactor in 2019 for a five-cycle </a:t>
            </a:r>
            <a:r>
              <a:rPr lang="en-US" dirty="0" err="1"/>
              <a:t>programme</a:t>
            </a:r>
            <a:r>
              <a:rPr lang="en-US" dirty="0"/>
              <a:t> as part of a qualification project. Framatome said the fuel elements irradiated in the </a:t>
            </a:r>
            <a:r>
              <a:rPr lang="en-US" dirty="0" err="1"/>
              <a:t>Gösgen</a:t>
            </a:r>
            <a:r>
              <a:rPr lang="en-US" dirty="0"/>
              <a:t> plant will be further examined to confirm </a:t>
            </a:r>
            <a:r>
              <a:rPr lang="en-US" dirty="0" err="1"/>
              <a:t>behaviour</a:t>
            </a:r>
            <a:r>
              <a:rPr lang="en-US" dirty="0"/>
              <a:t> in real operating conditions.</a:t>
            </a:r>
          </a:p>
          <a:p>
            <a:r>
              <a:rPr lang="en-US" dirty="0"/>
              <a:t>(Image: Framatome) </a:t>
            </a:r>
          </a:p>
          <a:p>
            <a:r>
              <a:rPr lang="en-US" dirty="0"/>
              <a:t>The additive manufacturing project was initiated in 2015 at Framatome's prototyping laboratory in Erlangen, Germany. It focuses on additive manufacturing for stainless steel and nickel-based alloy fuel assembly components. The project involves Framatome fuel experts from France, Germany and the USA, in close collaboration with customers worldwide. Framatome said the project is also supported by the European Union and US Department of Energy </a:t>
            </a:r>
            <a:r>
              <a:rPr lang="en-US" dirty="0" err="1"/>
              <a:t>programmes</a:t>
            </a:r>
            <a:r>
              <a:rPr lang="en-US" dirty="0"/>
              <a:t> and relies on international laboratories and companies </a:t>
            </a:r>
            <a:r>
              <a:rPr lang="en-US" dirty="0" err="1"/>
              <a:t>recognised</a:t>
            </a:r>
            <a:r>
              <a:rPr lang="en-US" dirty="0"/>
              <a:t> for scientific advances in additive manufacturing.</a:t>
            </a:r>
            <a:endParaRPr lang="en-US"/>
          </a:p>
          <a:p>
            <a:endParaRPr lang="en-US" dirty="0">
              <a:latin typeface="Calibri"/>
              <a:ea typeface="Calibri"/>
              <a:cs typeface="Calibri"/>
            </a:endParaRPr>
          </a:p>
          <a:p>
            <a:endParaRPr lang="en-US" dirty="0">
              <a:latin typeface="Calibri"/>
              <a:ea typeface="Calibri"/>
              <a:cs typeface="Calibri"/>
            </a:endParaRPr>
          </a:p>
          <a:p>
            <a:r>
              <a:rPr lang="en-US" dirty="0"/>
              <a:t>Four first-of-a-kind 3D-printed fuel assembly brackets, produced at the Department of Energy’s Manufacturing Demonstration Facility at Oak Ridge National Laboratory, have been installed and are now under routine operating conditions at the Tennessee Valley Authority’s Browns Ferry Nuclear Plant Unit 2 in Athens, Alabama.</a:t>
            </a:r>
          </a:p>
          <a:p>
            <a:endParaRPr lang="en-US" dirty="0">
              <a:latin typeface="Aptos" panose="02110004020202020204"/>
              <a:ea typeface="Calibri"/>
              <a:cs typeface="Calibri"/>
            </a:endParaRPr>
          </a:p>
          <a:p>
            <a:r>
              <a:rPr lang="en-US"/>
              <a:t>Researchers at the </a:t>
            </a:r>
            <a:r>
              <a:rPr lang="en-US" dirty="0">
                <a:hlinkClick r:id="rId3"/>
              </a:rPr>
              <a:t>US Department of Energy</a:t>
            </a:r>
            <a:r>
              <a:rPr lang="en-US"/>
              <a:t> (DoE)’s </a:t>
            </a:r>
            <a:r>
              <a:rPr lang="en-US" dirty="0">
                <a:hlinkClick r:id="rId4"/>
              </a:rPr>
              <a:t>Oak Ridge National Laboratory</a:t>
            </a:r>
            <a:r>
              <a:rPr lang="en-US"/>
              <a:t> (ORNL) have 3D printed defect-free tungsten parts with complex geometries.</a:t>
            </a:r>
          </a:p>
          <a:p>
            <a:r>
              <a:rPr lang="en-US" dirty="0"/>
              <a:t>Produced using electron-beam additive manufacturing at the ORNL’s </a:t>
            </a:r>
            <a:r>
              <a:rPr lang="en-US" dirty="0">
                <a:hlinkClick r:id="rId5"/>
              </a:rPr>
              <a:t>Manufacturing Demonstration Facility</a:t>
            </a:r>
            <a:r>
              <a:rPr lang="en-US" dirty="0"/>
              <a:t> (MDF), these tungsten parts are said to be the first of their kind. According to the ORNL team, this accomplishment offers significant potential for clean energy technologies, such as fusion energy.  </a:t>
            </a:r>
          </a:p>
          <a:p>
            <a:endParaRPr lang="en-US" dirty="0">
              <a:ea typeface="Calibri"/>
              <a:cs typeface="Calibri"/>
            </a:endParaRPr>
          </a:p>
          <a:p>
            <a:endParaRPr lang="en-US" dirty="0">
              <a:ea typeface="Calibri"/>
              <a:cs typeface="Calibri"/>
            </a:endParaRPr>
          </a:p>
          <a:p>
            <a:r>
              <a:rPr lang="en-US" dirty="0"/>
              <a:t>Framatome has completed the installation of the first 3D-printed, stainless steel fuel component at Vattenfall's Forsmark nuclear power plant in Sweden. In collaboration with German pump and valve manufacturer KSB, the Atrium 11 upper tie plate grids were designed, manufactured, and installed in Forsmark unit 3 for a multi-year irradiation </a:t>
            </a:r>
            <a:r>
              <a:rPr lang="en-US" dirty="0" err="1"/>
              <a:t>programme</a:t>
            </a:r>
            <a:r>
              <a:rPr lang="en-US" dirty="0"/>
              <a:t>.  in 2022</a:t>
            </a:r>
          </a:p>
          <a:p>
            <a:endParaRPr lang="en-US" dirty="0">
              <a:latin typeface="Calibri"/>
              <a:ea typeface="Calibri"/>
              <a:cs typeface="Calibri"/>
            </a:endParaRPr>
          </a:p>
          <a:p>
            <a:r>
              <a:rPr lang="en-US" dirty="0">
                <a:latin typeface="Calibri"/>
                <a:ea typeface="Calibri"/>
                <a:cs typeface="Calibri"/>
              </a:rPr>
              <a:t>Fused Filament Fabrication and Fused Deposition Modeling</a:t>
            </a:r>
            <a:endParaRPr lang="en-US" dirty="0"/>
          </a:p>
        </p:txBody>
      </p:sp>
      <p:sp>
        <p:nvSpPr>
          <p:cNvPr id="4" name="Slide Number Placeholder 3"/>
          <p:cNvSpPr>
            <a:spLocks noGrp="1"/>
          </p:cNvSpPr>
          <p:nvPr>
            <p:ph type="sldNum" sz="quarter" idx="5"/>
          </p:nvPr>
        </p:nvSpPr>
        <p:spPr/>
        <p:txBody>
          <a:bodyPr/>
          <a:lstStyle/>
          <a:p>
            <a:fld id="{2A75120B-52C0-44EA-8A27-950DCF3AC410}" type="slidenum">
              <a:rPr lang="en-CA" smtClean="0"/>
              <a:t>14</a:t>
            </a:fld>
            <a:endParaRPr lang="en-CA"/>
          </a:p>
        </p:txBody>
      </p:sp>
    </p:spTree>
    <p:extLst>
      <p:ext uri="{BB962C8B-B14F-4D97-AF65-F5344CB8AC3E}">
        <p14:creationId xmlns:p14="http://schemas.microsoft.com/office/powerpoint/2010/main" val="551798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integration of 3D printing as part of its digital services portfolio, </a:t>
            </a:r>
            <a:r>
              <a:rPr lang="en-US" dirty="0">
                <a:hlinkClick r:id="rId3"/>
              </a:rPr>
              <a:t>Siemens</a:t>
            </a:r>
            <a:r>
              <a:rPr lang="en-US" dirty="0"/>
              <a:t> has achieved an industry breakthrough with the first successful commercial installation and continuing safe operation of a 3D printed part in a nuclear power plant. Achieving this qualification is a significant accomplishment because of the stringent safety and reliability requirements in the nuclear sector.</a:t>
            </a:r>
          </a:p>
          <a:p>
            <a:r>
              <a:rPr lang="en-US" dirty="0"/>
              <a:t>The replacement part produced for the </a:t>
            </a:r>
            <a:r>
              <a:rPr lang="en-US" dirty="0" err="1"/>
              <a:t>Krško</a:t>
            </a:r>
            <a:r>
              <a:rPr lang="en-US" dirty="0"/>
              <a:t> nuclear power plant in Slovenia is a metallic, 108mm diameter impeller for a fire protection pump that is in constant rotating operation. The water pump provides pressure for the fire protection system at the plant. The original impeller was in operation since the plant was commissioned in 1981; its original manufacturer is no longer in business. Obsolete, non-OEM parts are particularly well-suited for this new technology as they and their designs are virtually impossible to obtain. This technology thus allows mature operating plants to continue operating and achieving or, as in the </a:t>
            </a:r>
            <a:r>
              <a:rPr lang="en-US" dirty="0" err="1"/>
              <a:t>Krško</a:t>
            </a:r>
            <a:r>
              <a:rPr lang="en-US" dirty="0"/>
              <a:t> case, even extending, their full life expectancy.</a:t>
            </a:r>
          </a:p>
          <a:p>
            <a:r>
              <a:rPr lang="en-US"/>
              <a:t>Siemens operates a state-of-the-art AM production facility in Finspång where is has been advancing this technology since 2009. Siemens extensively uses AM for rapid prototyping and has introduced serial production solutions for the rapid manufacturing of small fuel mixers and for rapid repair of burner tips for mid-size gas turbines.</a:t>
            </a:r>
          </a:p>
          <a:p>
            <a:r>
              <a:rPr lang="en-US"/>
              <a:t>The first 3D printed burner component for a Siemens heavy-duty gas turbine has been in successful commercial operation in a power plant in Brno, Czech Republic, since June 2016. It has achieved 1,600 equivalent operating hours without causing any forced outages. For parts production in industrial gas turbines, the benefits of Siemens’ AM include an approximate 50 percent reduction in lead time and a 75 percent reduction in development time. Siemens recently announced it has finished its first full load engine tests for gas turbine blades completely produced using AM technology.</a:t>
            </a:r>
          </a:p>
          <a:p>
            <a:endParaRPr lang="en-US" dirty="0">
              <a:latin typeface="Aptos"/>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A75120B-52C0-44EA-8A27-950DCF3AC410}" type="slidenum">
              <a:rPr lang="en-CA" smtClean="0"/>
              <a:t>15</a:t>
            </a:fld>
            <a:endParaRPr lang="en-CA"/>
          </a:p>
        </p:txBody>
      </p:sp>
    </p:spTree>
    <p:extLst>
      <p:ext uri="{BB962C8B-B14F-4D97-AF65-F5344CB8AC3E}">
        <p14:creationId xmlns:p14="http://schemas.microsoft.com/office/powerpoint/2010/main" val="3543612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Transformational Challenge Reactor Demonstration Program uses thermal imaging to actively monitor the direct deposition of stainless steel to 3D print a component. Credit: Oak Ridge National Laboratory, U.S. Dept. of Energy </a:t>
            </a:r>
          </a:p>
          <a:p>
            <a:endParaRPr lang="en-US" i="1" dirty="0"/>
          </a:p>
          <a:p>
            <a:r>
              <a:rPr lang="en-US" i="1" dirty="0"/>
              <a:t>The hexagonal structure took close to 40 hours to build, with temperatures reaching over 1,400 degrees Celsius around the melt pool where a laser heats and melts while adding a new layer. Credit: Oak Ridge National Laboratory, U.S. Dept. of Energy </a:t>
            </a:r>
            <a:endParaRPr lang="en-US" dirty="0"/>
          </a:p>
        </p:txBody>
      </p:sp>
      <p:sp>
        <p:nvSpPr>
          <p:cNvPr id="4" name="Slide Number Placeholder 3"/>
          <p:cNvSpPr>
            <a:spLocks noGrp="1"/>
          </p:cNvSpPr>
          <p:nvPr>
            <p:ph type="sldNum" sz="quarter" idx="5"/>
          </p:nvPr>
        </p:nvSpPr>
        <p:spPr/>
        <p:txBody>
          <a:bodyPr/>
          <a:lstStyle/>
          <a:p>
            <a:fld id="{2A75120B-52C0-44EA-8A27-950DCF3AC410}" type="slidenum">
              <a:rPr lang="en-CA" smtClean="0"/>
              <a:t>16</a:t>
            </a:fld>
            <a:endParaRPr lang="en-CA"/>
          </a:p>
        </p:txBody>
      </p:sp>
    </p:spTree>
    <p:extLst>
      <p:ext uri="{BB962C8B-B14F-4D97-AF65-F5344CB8AC3E}">
        <p14:creationId xmlns:p14="http://schemas.microsoft.com/office/powerpoint/2010/main" val="546137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first began looking at 3D printing fuel in 2017 to produce new ceramic fuel designs to advance how fuel could more efficiently and safely perform in a reactor,” says James Crigger, an R&amp;D Technical Officer in CNL’s Advanced Fuels &amp; Reactor Physics Branch. “A conventional power reactor fuel is a pellet made by pressing UO2 powder into a cylindrical shape followed by sintering at high temperature. This process would be extremely difficult with intricate geometries (designs) given that it is already challenging to work with; ceramic is hard, brittle and melts at a very high temperature. Plus, 3D printed ceramic fuels had never been done.”</a:t>
            </a:r>
          </a:p>
          <a:p>
            <a:r>
              <a:rPr lang="en-US" dirty="0"/>
              <a:t>The team, led by former CNL researcher Andrew Bergeron, understood that these ceramic properties would be a challenge for 3D printing methods, which typically use heat to form model geometries out of filaments or powder. However, unlike plastic materials commonly used in 3D printing that melt around 200˚C, UO2 melts at 2,800˚C. Yet, even before testing UO2, the team had successfully 3D printed thorium dioxide (ThO2) parts – a relatively easier material to 3D print and is also used as a nuclear fuel and being considered for several novel reactor concepts. This research was supported under Atomic Energy of Canada Limited’s Federal Nuclear Science &amp; Technology Work Plan and published in 2018.</a:t>
            </a:r>
          </a:p>
          <a:p>
            <a:endParaRPr lang="en-US" dirty="0"/>
          </a:p>
          <a:p>
            <a:endParaRPr lang="en-US" dirty="0"/>
          </a:p>
          <a:p>
            <a:r>
              <a:rPr lang="en-US" dirty="0"/>
              <a:t>Ultra Safe Nuclear Corporation (USNC) recently licensed a new method developed by Oak Ridge National Laboratory (ORNL) to 3D print refractory materials, which are highly resistant to extreme heat and degradation. The new technique will allow the company to significantly speed up its timeline to develop and deploy its advanced microreactor design. January, 24 2022</a:t>
            </a:r>
          </a:p>
          <a:p>
            <a:r>
              <a:rPr lang="en-US" dirty="0"/>
              <a:t> </a:t>
            </a:r>
          </a:p>
          <a:p>
            <a:r>
              <a:rPr lang="en-US" dirty="0"/>
              <a:t>Oct 30, 2024 — </a:t>
            </a:r>
            <a:r>
              <a:rPr lang="en-US" b="1" dirty="0"/>
              <a:t>Ultra Safe Nuclear Corporation</a:t>
            </a:r>
            <a:r>
              <a:rPr lang="en-US" dirty="0"/>
              <a:t> says it is seeking to run a sale process after filing for </a:t>
            </a:r>
            <a:r>
              <a:rPr lang="en-US" b="1" dirty="0"/>
              <a:t>Chapter 11 bankruptcy</a:t>
            </a:r>
            <a:r>
              <a:rPr lang="en-US" dirty="0"/>
              <a:t> protection in the USA.</a:t>
            </a:r>
            <a:endParaRPr lang="en-US"/>
          </a:p>
        </p:txBody>
      </p:sp>
      <p:sp>
        <p:nvSpPr>
          <p:cNvPr id="4" name="Slide Number Placeholder 3"/>
          <p:cNvSpPr>
            <a:spLocks noGrp="1"/>
          </p:cNvSpPr>
          <p:nvPr>
            <p:ph type="sldNum" sz="quarter" idx="5"/>
          </p:nvPr>
        </p:nvSpPr>
        <p:spPr/>
        <p:txBody>
          <a:bodyPr/>
          <a:lstStyle/>
          <a:p>
            <a:fld id="{2A75120B-52C0-44EA-8A27-950DCF3AC410}" type="slidenum">
              <a:rPr lang="en-CA" smtClean="0"/>
              <a:t>18</a:t>
            </a:fld>
            <a:endParaRPr lang="en-CA"/>
          </a:p>
        </p:txBody>
      </p:sp>
    </p:spTree>
    <p:extLst>
      <p:ext uri="{BB962C8B-B14F-4D97-AF65-F5344CB8AC3E}">
        <p14:creationId xmlns:p14="http://schemas.microsoft.com/office/powerpoint/2010/main" val="67192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 Isostatic Pressing (HIP) has been used to remove shrinkage porosity and internal defects for many years to improve mechanical properties and fatigue resistance in cast products. Research project from the 1950s.</a:t>
            </a:r>
          </a:p>
          <a:p>
            <a:endParaRPr lang="en-US" dirty="0"/>
          </a:p>
          <a:p>
            <a:r>
              <a:rPr lang="en-US" dirty="0"/>
              <a:t>Isostatic pressure in combination with heat is so powerful that canisters containing metal powders with a packing density lower than 70% can be completely densified to form solid metal blocks. The production of specially designed canisters can lead to predictive final shapes with extremely complex geometries, which are a viable option to forging, casting and additive manufacturing. The processing is referred to as Powder Metallurgy Near-Net-Shape (PM NNS), or Powder Metallurgy HIP (PM HIP).</a:t>
            </a:r>
          </a:p>
          <a:p>
            <a:endParaRPr lang="en-US" dirty="0"/>
          </a:p>
          <a:p>
            <a:r>
              <a:rPr lang="en-US" dirty="0"/>
              <a:t>This is an introduction to the technology of hot isostatic pressing (HIP), which is generally used to produce large PM parts to near-net shapes of varied complexity. The hermetic container for the powder is made of metal or glass and the pressurizing medium is a gas (inert argon or helium). At the elevated temperatures the process employs, the hermetic container deforms plastically to compact the powder within it. The combination of heat and pressure during the process eliminates the need for a supplemental sintering step.</a:t>
            </a:r>
          </a:p>
          <a:p>
            <a:endParaRPr lang="en-US" dirty="0"/>
          </a:p>
          <a:p>
            <a:r>
              <a:rPr lang="en-US" dirty="0"/>
              <a:t>For processing </a:t>
            </a:r>
            <a:r>
              <a:rPr lang="en-US" dirty="0">
                <a:hlinkClick r:id="rId3"/>
              </a:rPr>
              <a:t>castings</a:t>
            </a:r>
            <a:r>
              <a:rPr lang="en-US" dirty="0"/>
              <a:t>, metal powders can also be turned to compact solids by this method, the inert gas is applied between 7,350 psi (50.7 MPa) and 45,000 psi (310 MPa), with 15,000 psi (100 MPa) being most common. Process soak temperatures range from 900 °F (482 °C) for </a:t>
            </a:r>
            <a:r>
              <a:rPr lang="en-US" dirty="0">
                <a:hlinkClick r:id="rId4"/>
              </a:rPr>
              <a:t>aluminium</a:t>
            </a:r>
            <a:r>
              <a:rPr lang="en-US" dirty="0"/>
              <a:t> castings to 2,400 °F (1,320 °C) for </a:t>
            </a:r>
            <a:r>
              <a:rPr lang="en-US" dirty="0">
                <a:hlinkClick r:id="rId5"/>
              </a:rPr>
              <a:t>nickel</a:t>
            </a:r>
            <a:r>
              <a:rPr lang="en-US" dirty="0"/>
              <a:t>-based </a:t>
            </a:r>
            <a:r>
              <a:rPr lang="en-US" dirty="0">
                <a:hlinkClick r:id="rId6"/>
              </a:rPr>
              <a:t>superalloys</a:t>
            </a:r>
            <a:r>
              <a:rPr lang="en-US" dirty="0"/>
              <a:t>. When castings are treated with HIP, the simultaneous application of heat and pressure eliminates internal voids and </a:t>
            </a:r>
            <a:r>
              <a:rPr lang="en-US" dirty="0">
                <a:hlinkClick r:id="rId7"/>
              </a:rPr>
              <a:t>microporosity</a:t>
            </a:r>
            <a:r>
              <a:rPr lang="en-US" dirty="0"/>
              <a:t> through a combination of </a:t>
            </a:r>
            <a:r>
              <a:rPr lang="en-US" dirty="0">
                <a:hlinkClick r:id="rId8"/>
              </a:rPr>
              <a:t>plastic deformation</a:t>
            </a:r>
            <a:r>
              <a:rPr lang="en-US" dirty="0"/>
              <a:t>, </a:t>
            </a:r>
            <a:r>
              <a:rPr lang="en-US" dirty="0">
                <a:hlinkClick r:id="rId9"/>
              </a:rPr>
              <a:t>creep</a:t>
            </a:r>
            <a:r>
              <a:rPr lang="en-US" dirty="0"/>
              <a:t>, and </a:t>
            </a:r>
            <a:r>
              <a:rPr lang="en-US" dirty="0">
                <a:hlinkClick r:id="rId10"/>
              </a:rPr>
              <a:t>diffusion bonding</a:t>
            </a:r>
            <a:r>
              <a:rPr lang="en-US" dirty="0"/>
              <a:t>; this process improves fatigue resistance of the component. Primary applications are the reduction of </a:t>
            </a:r>
            <a:r>
              <a:rPr lang="en-US" dirty="0">
                <a:hlinkClick r:id="rId11"/>
              </a:rPr>
              <a:t>microshrinkage</a:t>
            </a:r>
            <a:r>
              <a:rPr lang="en-US" dirty="0"/>
              <a:t>, the consolidation of powder metals, ceramic composites and metal </a:t>
            </a:r>
            <a:r>
              <a:rPr lang="en-US" dirty="0">
                <a:hlinkClick r:id="rId12"/>
              </a:rPr>
              <a:t>cladding</a:t>
            </a:r>
            <a:r>
              <a:rPr lang="en-US" dirty="0"/>
              <a:t>. Hot isostatic pressing is thus also used as part of a </a:t>
            </a:r>
            <a:r>
              <a:rPr lang="en-US" dirty="0">
                <a:hlinkClick r:id="rId13"/>
              </a:rPr>
              <a:t>sintering</a:t>
            </a:r>
            <a:r>
              <a:rPr lang="en-US" dirty="0"/>
              <a:t> (</a:t>
            </a:r>
            <a:r>
              <a:rPr lang="en-US" dirty="0">
                <a:hlinkClick r:id="rId14"/>
              </a:rPr>
              <a:t>powder metallurgy</a:t>
            </a:r>
            <a:r>
              <a:rPr lang="en-US" dirty="0"/>
              <a:t>) process and for fabrication of </a:t>
            </a:r>
            <a:r>
              <a:rPr lang="en-US" dirty="0">
                <a:hlinkClick r:id="rId15"/>
              </a:rPr>
              <a:t>metal matrix composites</a:t>
            </a:r>
            <a:r>
              <a:rPr lang="en-US" dirty="0"/>
              <a:t>,</a:t>
            </a:r>
            <a:r>
              <a:rPr lang="en-US" dirty="0">
                <a:hlinkClick r:id="rId16"/>
              </a:rPr>
              <a:t>[4]</a:t>
            </a:r>
            <a:r>
              <a:rPr lang="en-US" dirty="0"/>
              <a:t> often being used for postprocessing in </a:t>
            </a:r>
            <a:r>
              <a:rPr lang="en-US" dirty="0">
                <a:hlinkClick r:id="rId17"/>
              </a:rPr>
              <a:t>additive manufacturing</a:t>
            </a:r>
            <a:r>
              <a:rPr lang="en-US" dirty="0"/>
              <a:t>.</a:t>
            </a:r>
            <a:r>
              <a:rPr lang="en-US" dirty="0">
                <a:hlinkClick r:id="rId18"/>
              </a:rPr>
              <a:t>[5]</a:t>
            </a:r>
          </a:p>
          <a:p>
            <a:endParaRPr lang="en-US" dirty="0"/>
          </a:p>
          <a:p>
            <a:r>
              <a:rPr lang="en-US" dirty="0"/>
              <a:t>hot isostatic pressing is a form and densification process using heated gas under very high pressure unlike mechanical force which compresses workpiece from one or two sides isostatic pressure is applied uniformly</a:t>
            </a:r>
          </a:p>
          <a:p>
            <a:r>
              <a:rPr lang="en-US" dirty="0"/>
              <a:t>on all sides of an object eliminating porosity without changing its net shape the process can be used to treat pre-formed metal ceramic or composite parts and for compaction of containerized powder shapes over the</a:t>
            </a:r>
          </a:p>
          <a:p>
            <a:r>
              <a:rPr lang="en-US" dirty="0"/>
              <a:t>years hipping has proven its ability to significantly improve the physical properties of parts used in higher stress applications hipping provides the following specific benefits</a:t>
            </a:r>
          </a:p>
          <a:p>
            <a:endParaRPr lang="en-US" dirty="0"/>
          </a:p>
          <a:p>
            <a:endParaRPr lang="en-US" dirty="0"/>
          </a:p>
        </p:txBody>
      </p:sp>
      <p:sp>
        <p:nvSpPr>
          <p:cNvPr id="4" name="Slide Number Placeholder 3"/>
          <p:cNvSpPr>
            <a:spLocks noGrp="1"/>
          </p:cNvSpPr>
          <p:nvPr>
            <p:ph type="sldNum" sz="quarter" idx="5"/>
          </p:nvPr>
        </p:nvSpPr>
        <p:spPr/>
        <p:txBody>
          <a:bodyPr/>
          <a:lstStyle/>
          <a:p>
            <a:fld id="{2A75120B-52C0-44EA-8A27-950DCF3AC410}" type="slidenum">
              <a:rPr lang="en-CA" smtClean="0"/>
              <a:t>22</a:t>
            </a:fld>
            <a:endParaRPr lang="en-CA"/>
          </a:p>
        </p:txBody>
      </p:sp>
    </p:spTree>
    <p:extLst>
      <p:ext uri="{BB962C8B-B14F-4D97-AF65-F5344CB8AC3E}">
        <p14:creationId xmlns:p14="http://schemas.microsoft.com/office/powerpoint/2010/main" val="2731838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Tex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30227" y="715002"/>
            <a:ext cx="17202149" cy="963951"/>
          </a:xfrm>
          <a:prstGeom prst="rect">
            <a:avLst/>
          </a:prstGeom>
        </p:spPr>
        <p:txBody>
          <a:bodyPr vert="horz" lIns="91440" tIns="45720" rIns="91440" bIns="45720" rtlCol="0" anchor="ctr">
            <a:normAutofit/>
          </a:bodyPr>
          <a:lstStyle>
            <a:lvl1pPr>
              <a:defRPr b="1" i="0" baseline="0">
                <a:latin typeface="Trebuchet MS"/>
                <a:cs typeface="Trebuchet MS"/>
              </a:defRPr>
            </a:lvl1pPr>
          </a:lstStyle>
          <a:p>
            <a:r>
              <a:rPr lang="en-US" dirty="0"/>
              <a:t>Title / </a:t>
            </a:r>
            <a:r>
              <a:rPr lang="en-US" dirty="0" err="1"/>
              <a:t>Titre</a:t>
            </a:r>
            <a:endParaRPr lang="en-US" dirty="0"/>
          </a:p>
        </p:txBody>
      </p:sp>
      <p:sp>
        <p:nvSpPr>
          <p:cNvPr id="9" name="Text Placeholder 8"/>
          <p:cNvSpPr>
            <a:spLocks noGrp="1"/>
          </p:cNvSpPr>
          <p:nvPr>
            <p:ph type="body" sz="quarter" idx="10" hasCustomPrompt="1"/>
          </p:nvPr>
        </p:nvSpPr>
        <p:spPr>
          <a:xfrm>
            <a:off x="530228" y="2826717"/>
            <a:ext cx="17202146" cy="5460036"/>
          </a:xfrm>
          <a:prstGeom prst="rect">
            <a:avLst/>
          </a:prstGeom>
        </p:spPr>
        <p:txBody>
          <a:bodyPr vert="horz"/>
          <a:lstStyle>
            <a:lvl1pPr marL="0" marR="0" indent="0" algn="l" defTabSz="685800" rtl="0" eaLnBrk="1" fontAlgn="auto" latinLnBrk="0" hangingPunct="1">
              <a:lnSpc>
                <a:spcPct val="100000"/>
              </a:lnSpc>
              <a:spcBef>
                <a:spcPct val="20000"/>
              </a:spcBef>
              <a:spcAft>
                <a:spcPts val="0"/>
              </a:spcAft>
              <a:buClrTx/>
              <a:buSzTx/>
              <a:buFont typeface="Arial"/>
              <a:buNone/>
              <a:tabLst/>
              <a:defRPr sz="3000" b="0" i="0">
                <a:solidFill>
                  <a:schemeClr val="tx1">
                    <a:lumMod val="85000"/>
                    <a:lumOff val="15000"/>
                  </a:schemeClr>
                </a:solidFill>
                <a:latin typeface="Verdana"/>
                <a:cs typeface="Verdana"/>
              </a:defRPr>
            </a:lvl1pPr>
          </a:lstStyle>
          <a:p>
            <a:pPr marL="0" marR="0" lvl="0" indent="0" algn="l" defTabSz="685800" rtl="0" eaLnBrk="1" fontAlgn="auto" latinLnBrk="0" hangingPunct="1">
              <a:lnSpc>
                <a:spcPct val="100000"/>
              </a:lnSpc>
              <a:spcBef>
                <a:spcPct val="20000"/>
              </a:spcBef>
              <a:spcAft>
                <a:spcPts val="0"/>
              </a:spcAft>
              <a:buClrTx/>
              <a:buSzTx/>
              <a:buFont typeface="Arial"/>
              <a:buNone/>
              <a:tabLst/>
              <a:defRPr/>
            </a:pPr>
            <a:r>
              <a:rPr lang="en-CA" dirty="0"/>
              <a:t>Keep text clear and concise. </a:t>
            </a:r>
            <a:r>
              <a:rPr lang="fr-FR" dirty="0"/>
              <a:t>Gardez votre texte clair et concis.</a:t>
            </a:r>
            <a:endParaRPr lang="en-CA" dirty="0"/>
          </a:p>
        </p:txBody>
      </p:sp>
      <p:sp>
        <p:nvSpPr>
          <p:cNvPr id="8" name="Title Placeholder 1"/>
          <p:cNvSpPr txBox="1">
            <a:spLocks/>
          </p:cNvSpPr>
          <p:nvPr userDrawn="1"/>
        </p:nvSpPr>
        <p:spPr>
          <a:xfrm>
            <a:off x="530227" y="1678953"/>
            <a:ext cx="17202149" cy="1147764"/>
          </a:xfrm>
          <a:prstGeom prst="rect">
            <a:avLst/>
          </a:prstGeom>
        </p:spPr>
        <p:txBody>
          <a:bodyPr vert="horz" lIns="137160" tIns="68580" rIns="137160" bIns="68580" rtlCol="0" anchor="ctr">
            <a:normAutofit/>
          </a:bodyPr>
          <a:lstStyle>
            <a:lvl1pPr algn="l" defTabSz="457200" rtl="0" eaLnBrk="1" latinLnBrk="0" hangingPunct="1">
              <a:spcBef>
                <a:spcPct val="0"/>
              </a:spcBef>
              <a:buNone/>
              <a:defRPr sz="3600" b="1" i="0" kern="1200" baseline="0">
                <a:solidFill>
                  <a:srgbClr val="0C5A9C"/>
                </a:solidFill>
                <a:latin typeface="Trebuchet MS"/>
                <a:ea typeface="+mj-ea"/>
                <a:cs typeface="Trebuchet MS"/>
              </a:defRPr>
            </a:lvl1pPr>
          </a:lstStyle>
          <a:p>
            <a:pPr marL="0" marR="0" indent="0" algn="l" defTabSz="685800" rtl="0" eaLnBrk="1" fontAlgn="auto" latinLnBrk="0" hangingPunct="1">
              <a:lnSpc>
                <a:spcPct val="100000"/>
              </a:lnSpc>
              <a:spcBef>
                <a:spcPct val="0"/>
              </a:spcBef>
              <a:spcAft>
                <a:spcPts val="0"/>
              </a:spcAft>
              <a:buClrTx/>
              <a:buSzTx/>
              <a:buFontTx/>
              <a:buNone/>
              <a:tabLst/>
              <a:defRPr/>
            </a:pPr>
            <a:endParaRPr lang="en-US" sz="3000" dirty="0">
              <a:solidFill>
                <a:srgbClr val="40B79C"/>
              </a:solidFill>
            </a:endParaRPr>
          </a:p>
        </p:txBody>
      </p:sp>
      <p:sp>
        <p:nvSpPr>
          <p:cNvPr id="12" name="Text Placeholder 9"/>
          <p:cNvSpPr>
            <a:spLocks noGrp="1"/>
          </p:cNvSpPr>
          <p:nvPr>
            <p:ph type="body" sz="quarter" idx="11" hasCustomPrompt="1"/>
          </p:nvPr>
        </p:nvSpPr>
        <p:spPr>
          <a:xfrm>
            <a:off x="530228" y="1612799"/>
            <a:ext cx="17202146" cy="1127883"/>
          </a:xfrm>
          <a:prstGeom prst="rect">
            <a:avLst/>
          </a:prstGeom>
        </p:spPr>
        <p:txBody>
          <a:bodyPr vert="horz"/>
          <a:lstStyle>
            <a:lvl1pPr>
              <a:defRPr sz="3000" b="0" i="0" baseline="0">
                <a:solidFill>
                  <a:srgbClr val="40B79C"/>
                </a:solidFill>
                <a:latin typeface="Trebuchet MS"/>
                <a:cs typeface="Trebuchet MS"/>
              </a:defRPr>
            </a:lvl1pPr>
          </a:lstStyle>
          <a:p>
            <a:pPr lvl="0"/>
            <a:r>
              <a:rPr lang="en-CA" dirty="0"/>
              <a:t>Sub-Title / </a:t>
            </a:r>
            <a:r>
              <a:rPr lang="en-CA" dirty="0" err="1"/>
              <a:t>Sous</a:t>
            </a:r>
            <a:r>
              <a:rPr lang="en-CA" dirty="0"/>
              <a:t>-titre</a:t>
            </a:r>
          </a:p>
        </p:txBody>
      </p:sp>
    </p:spTree>
    <p:extLst>
      <p:ext uri="{BB962C8B-B14F-4D97-AF65-F5344CB8AC3E}">
        <p14:creationId xmlns:p14="http://schemas.microsoft.com/office/powerpoint/2010/main" val="4249839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nei.org/resources/reports-briefs/roadmap-regulatory-acceptance-amm" TargetMode="Externa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hyperlink" Target="https://www.world-nuclear-news.org/articles/sheffield-forgemasters-claim-welding-breakthrough"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sciencedirect.com/science/article/abs/pii/S0169433222024540" TargetMode="External"/><Relationship Id="rId5" Type="http://schemas.openxmlformats.org/officeDocument/2006/relationships/hyperlink" Target="https://www.sciencedirect.com/science/article/abs/pii/S0022311520313477" TargetMode="External"/><Relationship Id="rId4" Type="http://schemas.openxmlformats.org/officeDocument/2006/relationships/hyperlink" Target="https://adapt.mines.edu/how-radiation-affects-additive-part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voxelmatters.com/radiation-shielding-boron-carbide-filament/" TargetMode="External"/><Relationship Id="rId3" Type="http://schemas.openxmlformats.org/officeDocument/2006/relationships/image" Target="../media/image5.png"/><Relationship Id="rId7" Type="http://schemas.openxmlformats.org/officeDocument/2006/relationships/hyperlink" Target="https://3dprintingindustry.com/news/ornl-3d-prints-new-complex-defect-free-tungsten-components-in-world-first-230609/" TargetMode="External"/><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world-nuclear-news.org/Articles/3D-printed-fuel-component-installed-at-Swedish-rea" TargetMode="External"/><Relationship Id="rId11" Type="http://schemas.openxmlformats.org/officeDocument/2006/relationships/image" Target="../media/image35.png"/><Relationship Id="rId5" Type="http://schemas.openxmlformats.org/officeDocument/2006/relationships/hyperlink" Target="https://www.ornl.gov/news/nuclear-reactor-components-3d-printed-ornl-now-installed-tva-browns-ferry-nuclear-plant" TargetMode="External"/><Relationship Id="rId10" Type="http://schemas.openxmlformats.org/officeDocument/2006/relationships/image" Target="../media/image34.png"/><Relationship Id="rId4" Type="http://schemas.openxmlformats.org/officeDocument/2006/relationships/hyperlink" Target="https://www.world-nuclear-news.org/Articles/3D-printed-fuel-parts-complete-initial-irradiation" TargetMode="Externa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www.voxelmatters.com/siemens-sets-another-milestone-first-3d-printed-part-operating-nuclear-power-plant/" TargetMode="Externa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oiOyvS-1OEM?feature=oembed" TargetMode="External"/><Relationship Id="rId5" Type="http://schemas.openxmlformats.org/officeDocument/2006/relationships/image" Target="../media/image38.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usnc.com/chalk-river-project/#:~:text=The%20proposed%20project%20at%20Chalk%20River" TargetMode="External"/><Relationship Id="rId5" Type="http://schemas.openxmlformats.org/officeDocument/2006/relationships/hyperlink" Target="https://www.energy.gov/ne/articles/ultra-safe-nuclear-licenses-new-method-3d-printing-advanced-reactor-components#:~:text=Oak%20Ridge%20National%20Laboratory%20(ORNL)%20licensed" TargetMode="External"/><Relationship Id="rId4" Type="http://schemas.openxmlformats.org/officeDocument/2006/relationships/hyperlink" Target="https://www.cnl.ca/a-first-for-the-nuclear-industry-cnl-researchers-successfully-3d-print-using-uranium-dioxide/#:~:text=Take%20for%20example%20the%203D%20printi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researchfeatures.com/hot-isostatic-pressing-nuclear-wast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learn.unity.com/tutorial/introduction-to-digital-twins-with-unity" TargetMode="External"/><Relationship Id="rId3" Type="http://schemas.openxmlformats.org/officeDocument/2006/relationships/notesSlide" Target="../notesSlides/notesSlide15.xml"/><Relationship Id="rId7" Type="http://schemas.openxmlformats.org/officeDocument/2006/relationships/hyperlink" Target="https://unity.com/topics/digital-twin-definition" TargetMode="External"/><Relationship Id="rId2" Type="http://schemas.openxmlformats.org/officeDocument/2006/relationships/slideLayout" Target="../slideLayouts/slideLayout7.xml"/><Relationship Id="rId1" Type="http://schemas.openxmlformats.org/officeDocument/2006/relationships/video" Target="https://www.youtube.com/embed/8Hcv-HpSU_g?feature=oembed" TargetMode="External"/><Relationship Id="rId6" Type="http://schemas.openxmlformats.org/officeDocument/2006/relationships/hyperlink" Target="https://unity.com/case-study/vancouver-airport-authority" TargetMode="External"/><Relationship Id="rId5" Type="http://schemas.openxmlformats.org/officeDocument/2006/relationships/image" Target="../media/image47.png"/><Relationship Id="rId4" Type="http://schemas.openxmlformats.org/officeDocument/2006/relationships/image" Target="../media/image5.png"/><Relationship Id="rId9"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openxmlformats.org/officeDocument/2006/relationships/hyperlink" Target="https://www.mappedin.com/" TargetMode="External"/><Relationship Id="rId3" Type="http://schemas.openxmlformats.org/officeDocument/2006/relationships/image" Target="../media/image5.png"/><Relationship Id="rId7" Type="http://schemas.openxmlformats.org/officeDocument/2006/relationships/hyperlink" Target="https://matterport.co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spatial-one.com/" TargetMode="External"/><Relationship Id="rId5" Type="http://schemas.openxmlformats.org/officeDocument/2006/relationships/hyperlink" Target="https://www.visualcomponents.com/" TargetMode="External"/><Relationship Id="rId4" Type="http://schemas.openxmlformats.org/officeDocument/2006/relationships/image" Target="../media/image49.jpe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drsrobot.ca/en?pgid=lklgs96n-66dba18c-114a-43a2-8bd2-88638e3b76e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eigen.io/" TargetMode="External"/><Relationship Id="rId5" Type="http://schemas.openxmlformats.org/officeDocument/2006/relationships/hyperlink" Target="https://www.clickworker.com/customer-blog/history-of-machine-learning/#:~:text=In%20history%20machine%20learning%20has,used%20to%20accomplish%20almost%20anything" TargetMode="Externa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4" name="Freeform 4"/>
          <p:cNvSpPr/>
          <p:nvPr/>
        </p:nvSpPr>
        <p:spPr>
          <a:xfrm rot="5400000">
            <a:off x="-2123785" y="2182312"/>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5" name="Group 5"/>
          <p:cNvGrpSpPr/>
          <p:nvPr/>
        </p:nvGrpSpPr>
        <p:grpSpPr>
          <a:xfrm rot="5400000">
            <a:off x="-230652" y="8646074"/>
            <a:ext cx="3750688" cy="3281852"/>
            <a:chOff x="0" y="0"/>
            <a:chExt cx="812800" cy="711200"/>
          </a:xfrm>
        </p:grpSpPr>
        <p:sp>
          <p:nvSpPr>
            <p:cNvPr id="6" name="Freeform 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1C3F60"/>
            </a:solidFill>
          </p:spPr>
          <p:txBody>
            <a:bodyPr/>
            <a:lstStyle/>
            <a:p>
              <a:endParaRPr lang="en-CA"/>
            </a:p>
          </p:txBody>
        </p:sp>
        <p:sp>
          <p:nvSpPr>
            <p:cNvPr id="7" name="TextBox 7"/>
            <p:cNvSpPr txBox="1"/>
            <p:nvPr/>
          </p:nvSpPr>
          <p:spPr>
            <a:xfrm>
              <a:off x="127000" y="263525"/>
              <a:ext cx="558800" cy="396875"/>
            </a:xfrm>
            <a:prstGeom prst="rect">
              <a:avLst/>
            </a:prstGeom>
          </p:spPr>
          <p:txBody>
            <a:bodyPr lIns="50800" tIns="50800" rIns="50800" bIns="50800" rtlCol="0" anchor="ctr"/>
            <a:lstStyle/>
            <a:p>
              <a:pPr algn="ctr">
                <a:lnSpc>
                  <a:spcPts val="3319"/>
                </a:lnSpc>
              </a:pPr>
              <a:endParaRPr/>
            </a:p>
          </p:txBody>
        </p:sp>
      </p:grpSp>
      <p:grpSp>
        <p:nvGrpSpPr>
          <p:cNvPr id="8" name="Group 8"/>
          <p:cNvGrpSpPr/>
          <p:nvPr/>
        </p:nvGrpSpPr>
        <p:grpSpPr>
          <a:xfrm rot="-5400000">
            <a:off x="14771730" y="-1640926"/>
            <a:ext cx="3750688" cy="3281852"/>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1C3F60"/>
            </a:solidFill>
          </p:spPr>
          <p:txBody>
            <a:bodyPr/>
            <a:lstStyle/>
            <a:p>
              <a:endParaRPr lang="en-CA"/>
            </a:p>
          </p:txBody>
        </p:sp>
        <p:sp>
          <p:nvSpPr>
            <p:cNvPr id="10" name="TextBox 10"/>
            <p:cNvSpPr txBox="1"/>
            <p:nvPr/>
          </p:nvSpPr>
          <p:spPr>
            <a:xfrm>
              <a:off x="127000" y="263525"/>
              <a:ext cx="558800" cy="396875"/>
            </a:xfrm>
            <a:prstGeom prst="rect">
              <a:avLst/>
            </a:prstGeom>
          </p:spPr>
          <p:txBody>
            <a:bodyPr lIns="50800" tIns="50800" rIns="50800" bIns="50800" rtlCol="0" anchor="ctr"/>
            <a:lstStyle/>
            <a:p>
              <a:pPr algn="ctr">
                <a:lnSpc>
                  <a:spcPts val="3319"/>
                </a:lnSpc>
              </a:pPr>
              <a:endParaRPr/>
            </a:p>
          </p:txBody>
        </p:sp>
      </p:grpSp>
      <p:sp>
        <p:nvSpPr>
          <p:cNvPr id="11" name="Freeform 11"/>
          <p:cNvSpPr/>
          <p:nvPr/>
        </p:nvSpPr>
        <p:spPr>
          <a:xfrm>
            <a:off x="6535272" y="413753"/>
            <a:ext cx="5217455" cy="1408713"/>
          </a:xfrm>
          <a:custGeom>
            <a:avLst/>
            <a:gdLst/>
            <a:ahLst/>
            <a:cxnLst/>
            <a:rect l="l" t="t" r="r" b="b"/>
            <a:pathLst>
              <a:path w="5217455" h="1408713">
                <a:moveTo>
                  <a:pt x="0" y="0"/>
                </a:moveTo>
                <a:lnTo>
                  <a:pt x="5217456" y="0"/>
                </a:lnTo>
                <a:lnTo>
                  <a:pt x="5217456" y="1408713"/>
                </a:lnTo>
                <a:lnTo>
                  <a:pt x="0" y="1408713"/>
                </a:lnTo>
                <a:lnTo>
                  <a:pt x="0" y="0"/>
                </a:lnTo>
                <a:close/>
              </a:path>
            </a:pathLst>
          </a:custGeom>
          <a:blipFill>
            <a:blip r:embed="rId4"/>
            <a:stretch>
              <a:fillRect/>
            </a:stretch>
          </a:blipFill>
        </p:spPr>
        <p:txBody>
          <a:bodyPr/>
          <a:lstStyle/>
          <a:p>
            <a:endParaRPr lang="en-CA"/>
          </a:p>
        </p:txBody>
      </p:sp>
      <p:sp>
        <p:nvSpPr>
          <p:cNvPr id="12" name="TextBox 12"/>
          <p:cNvSpPr txBox="1"/>
          <p:nvPr/>
        </p:nvSpPr>
        <p:spPr>
          <a:xfrm>
            <a:off x="0" y="2886855"/>
            <a:ext cx="18288000" cy="2794996"/>
          </a:xfrm>
          <a:prstGeom prst="rect">
            <a:avLst/>
          </a:prstGeom>
        </p:spPr>
        <p:txBody>
          <a:bodyPr lIns="0" tIns="0" rIns="0" bIns="0" rtlCol="0" anchor="t">
            <a:spAutoFit/>
          </a:bodyPr>
          <a:lstStyle/>
          <a:p>
            <a:pPr algn="ctr">
              <a:lnSpc>
                <a:spcPts val="11060"/>
              </a:lnSpc>
            </a:pPr>
            <a:r>
              <a:rPr lang="en-US" sz="6000" b="1" spc="395" dirty="0">
                <a:solidFill>
                  <a:srgbClr val="0B1320"/>
                </a:solidFill>
                <a:ea typeface="League Spartan"/>
                <a:cs typeface="League Spartan"/>
                <a:sym typeface="League Spartan"/>
              </a:rPr>
              <a:t>Advanced Manufacturing</a:t>
            </a:r>
          </a:p>
          <a:p>
            <a:pPr algn="ctr">
              <a:lnSpc>
                <a:spcPts val="11060"/>
              </a:lnSpc>
            </a:pPr>
            <a:r>
              <a:rPr lang="en-US" sz="6000" b="1" spc="395" dirty="0">
                <a:solidFill>
                  <a:srgbClr val="0B1320"/>
                </a:solidFill>
                <a:ea typeface="League Spartan"/>
                <a:cs typeface="League Spartan"/>
                <a:sym typeface="League Spartan"/>
              </a:rPr>
              <a:t>In the Nuclear Industry</a:t>
            </a:r>
          </a:p>
        </p:txBody>
      </p:sp>
      <p:pic>
        <p:nvPicPr>
          <p:cNvPr id="1026" name="Picture 2" descr="3D Printing Images – Browse 1,109,251 Stock Photos, Vectors ...">
            <a:extLst>
              <a:ext uri="{FF2B5EF4-FFF2-40B4-BE49-F238E27FC236}">
                <a16:creationId xmlns:a16="http://schemas.microsoft.com/office/drawing/2014/main" id="{9BFF5B7A-1434-5FCF-2AF5-0D2DCA67DA24}"/>
              </a:ext>
            </a:extLst>
          </p:cNvPr>
          <p:cNvPicPr>
            <a:picLocks noChangeAspect="1" noChangeArrowheads="1"/>
          </p:cNvPicPr>
          <p:nvPr/>
        </p:nvPicPr>
        <p:blipFill>
          <a:blip r:embed="rId5">
            <a:alphaModFix amt="17000"/>
            <a:extLst>
              <a:ext uri="{28A0092B-C50C-407E-A947-70E740481C1C}">
                <a14:useLocalDpi xmlns:a14="http://schemas.microsoft.com/office/drawing/2010/main" val="0"/>
              </a:ext>
            </a:extLst>
          </a:blip>
          <a:srcRect/>
          <a:stretch>
            <a:fillRect/>
          </a:stretch>
        </p:blipFill>
        <p:spPr bwMode="auto">
          <a:xfrm>
            <a:off x="-6931" y="0"/>
            <a:ext cx="18280468" cy="11638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6CC0A-BF07-4C6E-AB27-AE730B3ED17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DE690FD-D0C2-5AD9-DAB2-AA490266F6E3}"/>
              </a:ext>
            </a:extLst>
          </p:cNvPr>
          <p:cNvGrpSpPr/>
          <p:nvPr/>
        </p:nvGrpSpPr>
        <p:grpSpPr>
          <a:xfrm>
            <a:off x="0" y="0"/>
            <a:ext cx="18288000" cy="2126171"/>
            <a:chOff x="0" y="0"/>
            <a:chExt cx="4816593" cy="418012"/>
          </a:xfrm>
        </p:grpSpPr>
        <p:sp>
          <p:nvSpPr>
            <p:cNvPr id="3" name="Freeform 3">
              <a:extLst>
                <a:ext uri="{FF2B5EF4-FFF2-40B4-BE49-F238E27FC236}">
                  <a16:creationId xmlns:a16="http://schemas.microsoft.com/office/drawing/2014/main" id="{1C798710-2B08-A701-7F62-91041B18ECF3}"/>
                </a:ext>
              </a:extLst>
            </p:cNvPr>
            <p:cNvSpPr/>
            <p:nvPr/>
          </p:nvSpPr>
          <p:spPr>
            <a:xfrm>
              <a:off x="0" y="0"/>
              <a:ext cx="4816592" cy="418012"/>
            </a:xfrm>
            <a:custGeom>
              <a:avLst/>
              <a:gdLst/>
              <a:ahLst/>
              <a:cxnLst/>
              <a:rect l="l" t="t" r="r" b="b"/>
              <a:pathLst>
                <a:path w="4816592" h="418012">
                  <a:moveTo>
                    <a:pt x="0" y="0"/>
                  </a:moveTo>
                  <a:lnTo>
                    <a:pt x="4816592" y="0"/>
                  </a:lnTo>
                  <a:lnTo>
                    <a:pt x="4816592" y="418012"/>
                  </a:lnTo>
                  <a:lnTo>
                    <a:pt x="0" y="418012"/>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0D9BDAB1-4E85-6B56-70C0-BC325F891E06}"/>
                </a:ext>
              </a:extLst>
            </p:cNvPr>
            <p:cNvSpPr txBox="1"/>
            <p:nvPr/>
          </p:nvSpPr>
          <p:spPr>
            <a:xfrm>
              <a:off x="0" y="-66675"/>
              <a:ext cx="4816593" cy="484687"/>
            </a:xfrm>
            <a:prstGeom prst="rect">
              <a:avLst/>
            </a:prstGeom>
          </p:spPr>
          <p:txBody>
            <a:bodyPr lIns="50800" tIns="50800" rIns="50800" bIns="50800" rtlCol="0" anchor="ctr"/>
            <a:lstStyle/>
            <a:p>
              <a:pPr algn="ctr">
                <a:lnSpc>
                  <a:spcPts val="3319"/>
                </a:lnSpc>
              </a:pPr>
              <a:endParaRPr/>
            </a:p>
          </p:txBody>
        </p:sp>
      </p:grpSp>
      <p:grpSp>
        <p:nvGrpSpPr>
          <p:cNvPr id="17" name="Group 17">
            <a:extLst>
              <a:ext uri="{FF2B5EF4-FFF2-40B4-BE49-F238E27FC236}">
                <a16:creationId xmlns:a16="http://schemas.microsoft.com/office/drawing/2014/main" id="{3D7F60F3-1C7B-D028-76E3-B6FEFC51710F}"/>
              </a:ext>
            </a:extLst>
          </p:cNvPr>
          <p:cNvGrpSpPr/>
          <p:nvPr/>
        </p:nvGrpSpPr>
        <p:grpSpPr>
          <a:xfrm>
            <a:off x="-1020273" y="0"/>
            <a:ext cx="7226805" cy="1303133"/>
            <a:chOff x="0" y="0"/>
            <a:chExt cx="3380667" cy="609600"/>
          </a:xfrm>
        </p:grpSpPr>
        <p:sp>
          <p:nvSpPr>
            <p:cNvPr id="18" name="Freeform 18">
              <a:extLst>
                <a:ext uri="{FF2B5EF4-FFF2-40B4-BE49-F238E27FC236}">
                  <a16:creationId xmlns:a16="http://schemas.microsoft.com/office/drawing/2014/main" id="{30424523-3167-3312-E8E1-4BFDC7E5F41C}"/>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9" name="TextBox 19">
              <a:extLst>
                <a:ext uri="{FF2B5EF4-FFF2-40B4-BE49-F238E27FC236}">
                  <a16:creationId xmlns:a16="http://schemas.microsoft.com/office/drawing/2014/main" id="{9603DF30-0A87-3EB5-45D9-7826C5A166E5}"/>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sp>
        <p:nvSpPr>
          <p:cNvPr id="20" name="Freeform 20">
            <a:extLst>
              <a:ext uri="{FF2B5EF4-FFF2-40B4-BE49-F238E27FC236}">
                <a16:creationId xmlns:a16="http://schemas.microsoft.com/office/drawing/2014/main" id="{5A3A4EF1-E486-F813-BB2C-7872F45B6736}"/>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
        <p:nvSpPr>
          <p:cNvPr id="21" name="TextBox 21">
            <a:extLst>
              <a:ext uri="{FF2B5EF4-FFF2-40B4-BE49-F238E27FC236}">
                <a16:creationId xmlns:a16="http://schemas.microsoft.com/office/drawing/2014/main" id="{25CFFCF5-AE1F-74DA-3019-4B9DFE48B2CA}"/>
              </a:ext>
            </a:extLst>
          </p:cNvPr>
          <p:cNvSpPr txBox="1"/>
          <p:nvPr/>
        </p:nvSpPr>
        <p:spPr>
          <a:xfrm>
            <a:off x="6766263" y="250388"/>
            <a:ext cx="10355121" cy="2080698"/>
          </a:xfrm>
          <a:prstGeom prst="rect">
            <a:avLst/>
          </a:prstGeom>
        </p:spPr>
        <p:txBody>
          <a:bodyPr wrap="square" lIns="0" tIns="0" rIns="0" bIns="0" rtlCol="0" anchor="t">
            <a:spAutoFit/>
          </a:bodyPr>
          <a:lstStyle/>
          <a:p>
            <a:pPr>
              <a:lnSpc>
                <a:spcPts val="8160"/>
              </a:lnSpc>
            </a:pPr>
            <a:r>
              <a:rPr lang="en-US" sz="6250" dirty="0">
                <a:solidFill>
                  <a:srgbClr val="FFFFFF"/>
                </a:solidFill>
                <a:latin typeface="League Spartan"/>
                <a:ea typeface="League Spartan"/>
                <a:cs typeface="League Spartan"/>
                <a:sym typeface="League Spartan"/>
              </a:rPr>
              <a:t>Advanced (Physical) Manufacturing</a:t>
            </a:r>
          </a:p>
        </p:txBody>
      </p:sp>
      <p:sp>
        <p:nvSpPr>
          <p:cNvPr id="22" name="TextBox 22">
            <a:extLst>
              <a:ext uri="{FF2B5EF4-FFF2-40B4-BE49-F238E27FC236}">
                <a16:creationId xmlns:a16="http://schemas.microsoft.com/office/drawing/2014/main" id="{EB195D45-4376-D432-3B53-7C95137ED7D3}"/>
              </a:ext>
            </a:extLst>
          </p:cNvPr>
          <p:cNvSpPr txBox="1"/>
          <p:nvPr/>
        </p:nvSpPr>
        <p:spPr>
          <a:xfrm>
            <a:off x="198774" y="6972300"/>
            <a:ext cx="3668722" cy="846001"/>
          </a:xfrm>
          <a:prstGeom prst="rect">
            <a:avLst/>
          </a:prstGeom>
        </p:spPr>
        <p:txBody>
          <a:bodyPr lIns="0" tIns="0" rIns="0" bIns="0" rtlCol="0" anchor="t">
            <a:spAutoFit/>
          </a:bodyPr>
          <a:lstStyle/>
          <a:p>
            <a:pPr algn="ctr">
              <a:lnSpc>
                <a:spcPts val="3432"/>
              </a:lnSpc>
            </a:pPr>
            <a:endParaRPr lang="en-US" sz="2451" b="1" dirty="0">
              <a:solidFill>
                <a:srgbClr val="0B1320"/>
              </a:solidFill>
              <a:latin typeface="Helios Extended Bold"/>
              <a:ea typeface="Helios Extended Bold"/>
              <a:cs typeface="Helios Extended Bold"/>
              <a:sym typeface="Helios Extended Bold"/>
            </a:endParaRPr>
          </a:p>
          <a:p>
            <a:pPr algn="ctr">
              <a:lnSpc>
                <a:spcPts val="3432"/>
              </a:lnSpc>
            </a:pPr>
            <a:endParaRPr lang="en-US" sz="2451" b="1" dirty="0">
              <a:solidFill>
                <a:srgbClr val="0B1320"/>
              </a:solidFill>
              <a:latin typeface="Helios Extended Bold"/>
              <a:ea typeface="Helios Extended Bold"/>
              <a:cs typeface="Helios Extended Bold"/>
              <a:sym typeface="Helios Extended Bold"/>
            </a:endParaRPr>
          </a:p>
        </p:txBody>
      </p:sp>
      <p:pic>
        <p:nvPicPr>
          <p:cNvPr id="26" name="Picture 25">
            <a:extLst>
              <a:ext uri="{FF2B5EF4-FFF2-40B4-BE49-F238E27FC236}">
                <a16:creationId xmlns:a16="http://schemas.microsoft.com/office/drawing/2014/main" id="{D436B889-3C15-50B7-D9D3-30819FA34588}"/>
              </a:ext>
            </a:extLst>
          </p:cNvPr>
          <p:cNvPicPr>
            <a:picLocks noChangeAspect="1"/>
          </p:cNvPicPr>
          <p:nvPr/>
        </p:nvPicPr>
        <p:blipFill>
          <a:blip r:embed="rId4"/>
          <a:stretch>
            <a:fillRect/>
          </a:stretch>
        </p:blipFill>
        <p:spPr>
          <a:xfrm>
            <a:off x="8608402" y="3038109"/>
            <a:ext cx="8966688" cy="6584706"/>
          </a:xfrm>
          <a:prstGeom prst="rect">
            <a:avLst/>
          </a:prstGeom>
        </p:spPr>
      </p:pic>
      <p:sp>
        <p:nvSpPr>
          <p:cNvPr id="28" name="TextBox 27">
            <a:extLst>
              <a:ext uri="{FF2B5EF4-FFF2-40B4-BE49-F238E27FC236}">
                <a16:creationId xmlns:a16="http://schemas.microsoft.com/office/drawing/2014/main" id="{10EF5D4B-9B0F-F8DC-2904-CE69E66F95BF}"/>
              </a:ext>
            </a:extLst>
          </p:cNvPr>
          <p:cNvSpPr txBox="1"/>
          <p:nvPr/>
        </p:nvSpPr>
        <p:spPr>
          <a:xfrm>
            <a:off x="552518" y="2615653"/>
            <a:ext cx="7594224" cy="7663636"/>
          </a:xfrm>
          <a:prstGeom prst="rect">
            <a:avLst/>
          </a:prstGeom>
          <a:noFill/>
        </p:spPr>
        <p:txBody>
          <a:bodyPr wrap="square" lIns="91440" tIns="45720" rIns="91440" bIns="45720" rtlCol="0" anchor="t">
            <a:spAutoFit/>
          </a:bodyPr>
          <a:lstStyle/>
          <a:p>
            <a:r>
              <a:rPr lang="en-CA" sz="2800" dirty="0">
                <a:ea typeface="Calibri"/>
                <a:cs typeface="Calibri"/>
              </a:rPr>
              <a:t>A number of Industry Roadmaps have been published:</a:t>
            </a:r>
            <a:endParaRPr lang="en-CA" sz="2800" b="1">
              <a:ea typeface="Calibri"/>
              <a:cs typeface="Calibri"/>
            </a:endParaRPr>
          </a:p>
          <a:p>
            <a:pPr marL="342900" indent="-342900">
              <a:buFont typeface="Arial"/>
              <a:buChar char="•"/>
            </a:pPr>
            <a:endParaRPr lang="en-CA" sz="2800" dirty="0">
              <a:ea typeface="Calibri"/>
              <a:cs typeface="Calibri"/>
            </a:endParaRPr>
          </a:p>
          <a:p>
            <a:pPr marL="342900" indent="-342900">
              <a:buFont typeface="Arial"/>
              <a:buChar char="•"/>
            </a:pPr>
            <a:r>
              <a:rPr lang="en-CA" sz="2800" dirty="0">
                <a:ea typeface="+mn-lt"/>
                <a:cs typeface="+mn-lt"/>
              </a:rPr>
              <a:t>OCNI-</a:t>
            </a:r>
            <a:r>
              <a:rPr lang="en-CA" sz="2800" dirty="0" err="1">
                <a:ea typeface="+mn-lt"/>
                <a:cs typeface="+mn-lt"/>
              </a:rPr>
              <a:t>CAMiNA</a:t>
            </a:r>
            <a:endParaRPr lang="en-CA" sz="2800" dirty="0">
              <a:ea typeface="+mn-lt"/>
              <a:cs typeface="+mn-lt"/>
            </a:endParaRPr>
          </a:p>
          <a:p>
            <a:pPr marL="342900" indent="-342900">
              <a:buFont typeface="Arial"/>
              <a:buChar char="•"/>
            </a:pPr>
            <a:r>
              <a:rPr lang="en-CA" sz="2800" dirty="0">
                <a:ea typeface="+mn-lt"/>
                <a:cs typeface="+mn-lt"/>
              </a:rPr>
              <a:t>US DOE NE - Advanced Materials and Manufacturing Technologies 2022 Roadmap</a:t>
            </a:r>
            <a:endParaRPr lang="en-CA" dirty="0">
              <a:ea typeface="+mn-lt"/>
              <a:cs typeface="+mn-lt"/>
            </a:endParaRPr>
          </a:p>
          <a:p>
            <a:pPr marL="342900" indent="-342900">
              <a:buFont typeface="Arial"/>
              <a:buChar char="•"/>
            </a:pPr>
            <a:r>
              <a:rPr lang="en-CA" sz="2800" dirty="0">
                <a:ea typeface="+mn-lt"/>
                <a:cs typeface="+mn-lt"/>
              </a:rPr>
              <a:t>EPRI - Advanced Manufacturing Methods Roadmap for the Nuclear Energy Industry (3002022978)</a:t>
            </a:r>
            <a:endParaRPr lang="en-CA" dirty="0">
              <a:ea typeface="+mn-lt"/>
              <a:cs typeface="+mn-lt"/>
            </a:endParaRPr>
          </a:p>
          <a:p>
            <a:pPr marL="342900" indent="-342900">
              <a:buFont typeface="Arial"/>
              <a:buChar char="•"/>
            </a:pPr>
            <a:r>
              <a:rPr lang="en-CA" sz="2800" dirty="0">
                <a:ea typeface="+mn-lt"/>
                <a:cs typeface="+mn-lt"/>
              </a:rPr>
              <a:t>NUCOBAM</a:t>
            </a:r>
            <a:endParaRPr lang="en-CA" dirty="0">
              <a:ea typeface="+mn-lt"/>
              <a:cs typeface="+mn-lt"/>
            </a:endParaRPr>
          </a:p>
          <a:p>
            <a:pPr marL="342900" indent="-342900">
              <a:buFont typeface="Arial"/>
              <a:buChar char="•"/>
            </a:pPr>
            <a:r>
              <a:rPr lang="en-CA" sz="2800" dirty="0">
                <a:ea typeface="+mn-lt"/>
                <a:cs typeface="+mn-lt"/>
                <a:hlinkClick r:id="rId5"/>
              </a:rPr>
              <a:t>Roadmap for Regulatory Acceptance of AMM in the Nuclear Energy Industry</a:t>
            </a:r>
            <a:r>
              <a:rPr lang="en-CA" sz="2800" dirty="0">
                <a:ea typeface="+mn-lt"/>
                <a:cs typeface="+mn-lt"/>
              </a:rPr>
              <a:t> - Published in 2019 </a:t>
            </a:r>
            <a:endParaRPr lang="en-CA" sz="2800" dirty="0">
              <a:ea typeface="Calibri"/>
              <a:cs typeface="Calibri"/>
            </a:endParaRPr>
          </a:p>
          <a:p>
            <a:pPr marL="800100" lvl="1" indent="-342900">
              <a:buFont typeface="Courier New"/>
              <a:buChar char="o"/>
            </a:pPr>
            <a:r>
              <a:rPr lang="en-CA" sz="2800" dirty="0">
                <a:ea typeface="Calibri"/>
                <a:cs typeface="Calibri"/>
              </a:rPr>
              <a:t>Table 1 is short list of technologies assessed and reflects stakeholder preferences (Appendix A much more exhaustive list)</a:t>
            </a:r>
            <a:endParaRPr lang="en-CA" sz="2800">
              <a:ea typeface="Calibri"/>
              <a:cs typeface="Calibri"/>
            </a:endParaRPr>
          </a:p>
          <a:p>
            <a:pPr marL="342900" indent="-342900">
              <a:buFont typeface="Arial"/>
              <a:buChar char="•"/>
            </a:pPr>
            <a:endParaRPr lang="en-CA" sz="2400" dirty="0">
              <a:ea typeface="Calibri"/>
              <a:cs typeface="Calibri"/>
            </a:endParaRPr>
          </a:p>
          <a:p>
            <a:endParaRPr lang="en-CA" sz="2400" dirty="0">
              <a:ea typeface="Calibri"/>
              <a:cs typeface="Calibri"/>
            </a:endParaRPr>
          </a:p>
          <a:p>
            <a:pPr marL="342900" indent="-342900">
              <a:buFont typeface="Arial"/>
              <a:buChar char="•"/>
            </a:pPr>
            <a:endParaRPr lang="en-CA" sz="2400" dirty="0">
              <a:ea typeface="Calibri"/>
              <a:cs typeface="Calibri"/>
            </a:endParaRPr>
          </a:p>
        </p:txBody>
      </p:sp>
      <p:grpSp>
        <p:nvGrpSpPr>
          <p:cNvPr id="37" name="Group 15">
            <a:extLst>
              <a:ext uri="{FF2B5EF4-FFF2-40B4-BE49-F238E27FC236}">
                <a16:creationId xmlns:a16="http://schemas.microsoft.com/office/drawing/2014/main" id="{72E4AB52-840F-E91F-6935-B664CF35796D}"/>
              </a:ext>
            </a:extLst>
          </p:cNvPr>
          <p:cNvGrpSpPr/>
          <p:nvPr/>
        </p:nvGrpSpPr>
        <p:grpSpPr>
          <a:xfrm>
            <a:off x="12375054" y="9331727"/>
            <a:ext cx="6580567" cy="955273"/>
            <a:chOff x="0" y="-66675"/>
            <a:chExt cx="3770038" cy="547280"/>
          </a:xfrm>
        </p:grpSpPr>
        <p:sp>
          <p:nvSpPr>
            <p:cNvPr id="35" name="Freeform 16">
              <a:extLst>
                <a:ext uri="{FF2B5EF4-FFF2-40B4-BE49-F238E27FC236}">
                  <a16:creationId xmlns:a16="http://schemas.microsoft.com/office/drawing/2014/main" id="{A32F3332-0C02-74FC-8D9E-613D5A59DFF5}"/>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36" name="TextBox 17">
              <a:extLst>
                <a:ext uri="{FF2B5EF4-FFF2-40B4-BE49-F238E27FC236}">
                  <a16:creationId xmlns:a16="http://schemas.microsoft.com/office/drawing/2014/main" id="{53AE0DD1-ADF4-0E66-ABEC-3696AFC87FFD}"/>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39" name="TextBox 18">
            <a:extLst>
              <a:ext uri="{FF2B5EF4-FFF2-40B4-BE49-F238E27FC236}">
                <a16:creationId xmlns:a16="http://schemas.microsoft.com/office/drawing/2014/main" id="{C542E551-EC7E-FC47-777F-B2E79DDFF502}"/>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Tree>
    <p:extLst>
      <p:ext uri="{BB962C8B-B14F-4D97-AF65-F5344CB8AC3E}">
        <p14:creationId xmlns:p14="http://schemas.microsoft.com/office/powerpoint/2010/main" val="784793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1E09B1E9-84FC-0D56-D732-AA1C0BCEA72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3292C5F-5E16-4931-5D47-309F54F15647}"/>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9643B305-E077-236B-AA3E-4D75B691B4FA}"/>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C9D8814F-8956-0186-2BE5-9B464EEF9D7B}"/>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7" name="TextBox 7">
            <a:extLst>
              <a:ext uri="{FF2B5EF4-FFF2-40B4-BE49-F238E27FC236}">
                <a16:creationId xmlns:a16="http://schemas.microsoft.com/office/drawing/2014/main" id="{BC686130-D61B-6594-6FC6-2DB95C0F05FC}"/>
              </a:ext>
            </a:extLst>
          </p:cNvPr>
          <p:cNvSpPr txBox="1"/>
          <p:nvPr/>
        </p:nvSpPr>
        <p:spPr>
          <a:xfrm>
            <a:off x="979927" y="2997652"/>
            <a:ext cx="11685486" cy="5428986"/>
          </a:xfrm>
          <a:prstGeom prst="rect">
            <a:avLst/>
          </a:prstGeom>
        </p:spPr>
        <p:txBody>
          <a:bodyPr lIns="50800" tIns="50800" rIns="50800" bIns="50800" rtlCol="0" anchor="ctr"/>
          <a:lstStyle/>
          <a:p>
            <a:pPr algn="ctr">
              <a:lnSpc>
                <a:spcPts val="3319"/>
              </a:lnSpc>
            </a:pPr>
            <a:endParaRPr/>
          </a:p>
        </p:txBody>
      </p:sp>
      <p:grpSp>
        <p:nvGrpSpPr>
          <p:cNvPr id="12" name="Group 12">
            <a:extLst>
              <a:ext uri="{FF2B5EF4-FFF2-40B4-BE49-F238E27FC236}">
                <a16:creationId xmlns:a16="http://schemas.microsoft.com/office/drawing/2014/main" id="{EB2B5146-5819-E0B8-7769-C6BCBE2B7617}"/>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AD1AF8BE-C692-A249-D0B7-76A885631336}"/>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EEC01804-5437-E2BA-D701-778ABB28A28B}"/>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A3E50E06-B568-8EB4-1A65-6A07C36BE474}"/>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61087477-E1C2-0A6F-0626-8A0BE7E1BA31}"/>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3BF24FF5-46B8-C4CE-8908-D724E42A1BC3}"/>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109D8E56-F211-59C7-F0E3-2A6D953F44A3}"/>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2324A51E-F252-3653-4045-5982F2EE9EBA}"/>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
        <p:nvSpPr>
          <p:cNvPr id="25" name="Title 1">
            <a:extLst>
              <a:ext uri="{FF2B5EF4-FFF2-40B4-BE49-F238E27FC236}">
                <a16:creationId xmlns:a16="http://schemas.microsoft.com/office/drawing/2014/main" id="{0878592F-0FA7-B460-2A0D-B81D6680F797}"/>
              </a:ext>
            </a:extLst>
          </p:cNvPr>
          <p:cNvSpPr txBox="1">
            <a:spLocks/>
          </p:cNvSpPr>
          <p:nvPr/>
        </p:nvSpPr>
        <p:spPr>
          <a:xfrm>
            <a:off x="6826808" y="103945"/>
            <a:ext cx="8370276" cy="982961"/>
          </a:xfrm>
          <a:prstGeom prst="rect">
            <a:avLst/>
          </a:prstGeom>
        </p:spPr>
        <p:txBody>
          <a:bodyPr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8324"/>
              </a:lnSpc>
            </a:pPr>
            <a:r>
              <a:rPr lang="en-CA" sz="4800" dirty="0">
                <a:solidFill>
                  <a:srgbClr val="0B1320"/>
                </a:solidFill>
                <a:latin typeface="League Spartan"/>
                <a:ea typeface="+mn-ea"/>
                <a:cs typeface="+mn-cs"/>
              </a:rPr>
              <a:t>Welding – Still Prominent</a:t>
            </a:r>
            <a:endParaRPr lang="en-US" dirty="0">
              <a:ea typeface="+mn-ea"/>
              <a:cs typeface="+mn-cs"/>
            </a:endParaRPr>
          </a:p>
        </p:txBody>
      </p:sp>
      <p:sp>
        <p:nvSpPr>
          <p:cNvPr id="6" name="TextBox 5">
            <a:extLst>
              <a:ext uri="{FF2B5EF4-FFF2-40B4-BE49-F238E27FC236}">
                <a16:creationId xmlns:a16="http://schemas.microsoft.com/office/drawing/2014/main" id="{9ED74D8D-92F5-CF90-A986-AAB80BE2B7F8}"/>
              </a:ext>
            </a:extLst>
          </p:cNvPr>
          <p:cNvSpPr txBox="1"/>
          <p:nvPr/>
        </p:nvSpPr>
        <p:spPr>
          <a:xfrm>
            <a:off x="570103" y="2580484"/>
            <a:ext cx="8578962" cy="7663636"/>
          </a:xfrm>
          <a:prstGeom prst="rect">
            <a:avLst/>
          </a:prstGeom>
          <a:noFill/>
        </p:spPr>
        <p:txBody>
          <a:bodyPr wrap="square" lIns="91440" tIns="45720" rIns="91440" bIns="45720" rtlCol="0" anchor="t">
            <a:spAutoFit/>
          </a:bodyPr>
          <a:lstStyle/>
          <a:p>
            <a:r>
              <a:rPr lang="en-CA" sz="2800" dirty="0">
                <a:ea typeface="Calibri"/>
                <a:cs typeface="Calibri"/>
              </a:rPr>
              <a:t>Additive, digital and AI might get all the hype, but welding is still essential:</a:t>
            </a:r>
          </a:p>
          <a:p>
            <a:pPr marL="514350" indent="-514350">
              <a:buFont typeface="Arial"/>
              <a:buChar char="•"/>
            </a:pPr>
            <a:r>
              <a:rPr lang="en-CA" sz="2800" dirty="0">
                <a:ea typeface="Calibri"/>
                <a:cs typeface="Calibri"/>
              </a:rPr>
              <a:t>Tens of thousands of KM worth of welding wire needed in a nuclear power plant</a:t>
            </a:r>
          </a:p>
          <a:p>
            <a:pPr marL="514350" indent="-514350">
              <a:buFont typeface="Arial"/>
              <a:buChar char="•"/>
            </a:pPr>
            <a:r>
              <a:rPr lang="en-CA" sz="2800" dirty="0">
                <a:solidFill>
                  <a:srgbClr val="000000"/>
                </a:solidFill>
                <a:ea typeface="+mn-lt"/>
                <a:cs typeface="+mn-lt"/>
              </a:rPr>
              <a:t>A single joint between thick-walled components can require over 100 weld passes </a:t>
            </a:r>
            <a:endParaRPr lang="en-CA" sz="2800" dirty="0">
              <a:solidFill>
                <a:srgbClr val="000000"/>
              </a:solidFill>
              <a:ea typeface="Calibri"/>
              <a:cs typeface="Calibri"/>
            </a:endParaRPr>
          </a:p>
          <a:p>
            <a:pPr marL="514350" indent="-514350">
              <a:buFont typeface="Arial"/>
              <a:buChar char="•"/>
            </a:pPr>
            <a:r>
              <a:rPr lang="en-CA" sz="2800" dirty="0">
                <a:solidFill>
                  <a:srgbClr val="000000"/>
                </a:solidFill>
                <a:ea typeface="+mn-lt"/>
                <a:cs typeface="+mn-lt"/>
              </a:rPr>
              <a:t>Welding the vessels that contain the reactor core can take over a year using conventional techniques</a:t>
            </a:r>
            <a:endParaRPr lang="en-CA" sz="2800" dirty="0">
              <a:ea typeface="Calibri"/>
              <a:cs typeface="Calibri"/>
            </a:endParaRPr>
          </a:p>
          <a:p>
            <a:pPr marL="514350" indent="-514350">
              <a:buFont typeface="Arial"/>
              <a:buChar char="•"/>
            </a:pPr>
            <a:endParaRPr lang="en-CA" sz="2800" dirty="0">
              <a:ea typeface="Calibri"/>
              <a:cs typeface="Calibri"/>
            </a:endParaRPr>
          </a:p>
          <a:p>
            <a:r>
              <a:rPr lang="en-CA" sz="2800" dirty="0">
                <a:ea typeface="Calibri"/>
                <a:cs typeface="Calibri"/>
              </a:rPr>
              <a:t>Recent advances in welding technologies:</a:t>
            </a:r>
          </a:p>
          <a:p>
            <a:endParaRPr lang="en-CA" sz="2800" dirty="0">
              <a:ea typeface="Calibri"/>
              <a:cs typeface="Calibri"/>
            </a:endParaRPr>
          </a:p>
          <a:p>
            <a:r>
              <a:rPr lang="en-CA" sz="2800" dirty="0">
                <a:ea typeface="+mn-lt"/>
                <a:cs typeface="+mn-lt"/>
                <a:hlinkClick r:id="rId4"/>
              </a:rPr>
              <a:t>Sheffield Forgemasters claim welding breakthrough - World Nuclear News</a:t>
            </a:r>
            <a:endParaRPr lang="en-CA"/>
          </a:p>
          <a:p>
            <a:endParaRPr lang="en-CA" sz="2800" dirty="0">
              <a:ea typeface="Calibri"/>
              <a:cs typeface="Calibri"/>
            </a:endParaRPr>
          </a:p>
          <a:p>
            <a:pPr marL="514350" indent="-514350">
              <a:buFont typeface="Arial"/>
              <a:buChar char="•"/>
            </a:pPr>
            <a:endParaRPr lang="en-CA" sz="2800" dirty="0">
              <a:ea typeface="Calibri"/>
              <a:cs typeface="Calibri"/>
            </a:endParaRPr>
          </a:p>
          <a:p>
            <a:pPr marL="342900" indent="-342900">
              <a:buFont typeface="Arial"/>
              <a:buChar char="•"/>
            </a:pPr>
            <a:endParaRPr lang="en-CA" sz="2400" dirty="0">
              <a:ea typeface="Calibri"/>
              <a:cs typeface="Calibri"/>
            </a:endParaRPr>
          </a:p>
          <a:p>
            <a:endParaRPr lang="en-CA" sz="2400" dirty="0">
              <a:ea typeface="Calibri"/>
              <a:cs typeface="Calibri"/>
            </a:endParaRPr>
          </a:p>
          <a:p>
            <a:pPr marL="342900" indent="-342900">
              <a:buFont typeface="Arial"/>
              <a:buChar char="•"/>
            </a:pPr>
            <a:endParaRPr lang="en-CA" sz="2400" dirty="0">
              <a:ea typeface="Calibri"/>
              <a:cs typeface="Calibri"/>
            </a:endParaRPr>
          </a:p>
        </p:txBody>
      </p:sp>
      <p:pic>
        <p:nvPicPr>
          <p:cNvPr id="9" name="Picture 8" descr="A group of people standing in front of a large metal cylinder&#10;&#10;Description automatically generated">
            <a:extLst>
              <a:ext uri="{FF2B5EF4-FFF2-40B4-BE49-F238E27FC236}">
                <a16:creationId xmlns:a16="http://schemas.microsoft.com/office/drawing/2014/main" id="{31E52EC4-FB5D-FAA2-90E2-561EE12E3EBE}"/>
              </a:ext>
            </a:extLst>
          </p:cNvPr>
          <p:cNvPicPr>
            <a:picLocks noChangeAspect="1"/>
          </p:cNvPicPr>
          <p:nvPr/>
        </p:nvPicPr>
        <p:blipFill>
          <a:blip r:embed="rId5"/>
          <a:stretch>
            <a:fillRect/>
          </a:stretch>
        </p:blipFill>
        <p:spPr>
          <a:xfrm>
            <a:off x="10397270" y="3207727"/>
            <a:ext cx="7762875" cy="4610100"/>
          </a:xfrm>
          <a:prstGeom prst="rect">
            <a:avLst/>
          </a:prstGeom>
        </p:spPr>
      </p:pic>
    </p:spTree>
    <p:extLst>
      <p:ext uri="{BB962C8B-B14F-4D97-AF65-F5344CB8AC3E}">
        <p14:creationId xmlns:p14="http://schemas.microsoft.com/office/powerpoint/2010/main" val="2853270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6CC0A-BF07-4C6E-AB27-AE730B3ED17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DE690FD-D0C2-5AD9-DAB2-AA490266F6E3}"/>
              </a:ext>
            </a:extLst>
          </p:cNvPr>
          <p:cNvGrpSpPr/>
          <p:nvPr/>
        </p:nvGrpSpPr>
        <p:grpSpPr>
          <a:xfrm>
            <a:off x="0" y="0"/>
            <a:ext cx="18288000" cy="2126171"/>
            <a:chOff x="0" y="0"/>
            <a:chExt cx="4816593" cy="418012"/>
          </a:xfrm>
        </p:grpSpPr>
        <p:sp>
          <p:nvSpPr>
            <p:cNvPr id="3" name="Freeform 3">
              <a:extLst>
                <a:ext uri="{FF2B5EF4-FFF2-40B4-BE49-F238E27FC236}">
                  <a16:creationId xmlns:a16="http://schemas.microsoft.com/office/drawing/2014/main" id="{1C798710-2B08-A701-7F62-91041B18ECF3}"/>
                </a:ext>
              </a:extLst>
            </p:cNvPr>
            <p:cNvSpPr/>
            <p:nvPr/>
          </p:nvSpPr>
          <p:spPr>
            <a:xfrm>
              <a:off x="0" y="0"/>
              <a:ext cx="4816592" cy="418012"/>
            </a:xfrm>
            <a:custGeom>
              <a:avLst/>
              <a:gdLst/>
              <a:ahLst/>
              <a:cxnLst/>
              <a:rect l="l" t="t" r="r" b="b"/>
              <a:pathLst>
                <a:path w="4816592" h="418012">
                  <a:moveTo>
                    <a:pt x="0" y="0"/>
                  </a:moveTo>
                  <a:lnTo>
                    <a:pt x="4816592" y="0"/>
                  </a:lnTo>
                  <a:lnTo>
                    <a:pt x="4816592" y="418012"/>
                  </a:lnTo>
                  <a:lnTo>
                    <a:pt x="0" y="418012"/>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0D9BDAB1-4E85-6B56-70C0-BC325F891E06}"/>
                </a:ext>
              </a:extLst>
            </p:cNvPr>
            <p:cNvSpPr txBox="1"/>
            <p:nvPr/>
          </p:nvSpPr>
          <p:spPr>
            <a:xfrm>
              <a:off x="0" y="-66675"/>
              <a:ext cx="4816593" cy="484687"/>
            </a:xfrm>
            <a:prstGeom prst="rect">
              <a:avLst/>
            </a:prstGeom>
          </p:spPr>
          <p:txBody>
            <a:bodyPr lIns="50800" tIns="50800" rIns="50800" bIns="50800" rtlCol="0" anchor="ctr"/>
            <a:lstStyle/>
            <a:p>
              <a:pPr algn="ctr">
                <a:lnSpc>
                  <a:spcPts val="3319"/>
                </a:lnSpc>
              </a:pPr>
              <a:endParaRPr/>
            </a:p>
          </p:txBody>
        </p:sp>
      </p:grpSp>
      <p:grpSp>
        <p:nvGrpSpPr>
          <p:cNvPr id="17" name="Group 17">
            <a:extLst>
              <a:ext uri="{FF2B5EF4-FFF2-40B4-BE49-F238E27FC236}">
                <a16:creationId xmlns:a16="http://schemas.microsoft.com/office/drawing/2014/main" id="{3D7F60F3-1C7B-D028-76E3-B6FEFC51710F}"/>
              </a:ext>
            </a:extLst>
          </p:cNvPr>
          <p:cNvGrpSpPr/>
          <p:nvPr/>
        </p:nvGrpSpPr>
        <p:grpSpPr>
          <a:xfrm>
            <a:off x="-1020273" y="0"/>
            <a:ext cx="7226805" cy="1303133"/>
            <a:chOff x="0" y="0"/>
            <a:chExt cx="3380667" cy="609600"/>
          </a:xfrm>
        </p:grpSpPr>
        <p:sp>
          <p:nvSpPr>
            <p:cNvPr id="18" name="Freeform 18">
              <a:extLst>
                <a:ext uri="{FF2B5EF4-FFF2-40B4-BE49-F238E27FC236}">
                  <a16:creationId xmlns:a16="http://schemas.microsoft.com/office/drawing/2014/main" id="{30424523-3167-3312-E8E1-4BFDC7E5F41C}"/>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9" name="TextBox 19">
              <a:extLst>
                <a:ext uri="{FF2B5EF4-FFF2-40B4-BE49-F238E27FC236}">
                  <a16:creationId xmlns:a16="http://schemas.microsoft.com/office/drawing/2014/main" id="{9603DF30-0A87-3EB5-45D9-7826C5A166E5}"/>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sp>
        <p:nvSpPr>
          <p:cNvPr id="20" name="Freeform 20">
            <a:extLst>
              <a:ext uri="{FF2B5EF4-FFF2-40B4-BE49-F238E27FC236}">
                <a16:creationId xmlns:a16="http://schemas.microsoft.com/office/drawing/2014/main" id="{5A3A4EF1-E486-F813-BB2C-7872F45B6736}"/>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
        <p:nvSpPr>
          <p:cNvPr id="21" name="TextBox 21">
            <a:extLst>
              <a:ext uri="{FF2B5EF4-FFF2-40B4-BE49-F238E27FC236}">
                <a16:creationId xmlns:a16="http://schemas.microsoft.com/office/drawing/2014/main" id="{25CFFCF5-AE1F-74DA-3019-4B9DFE48B2CA}"/>
              </a:ext>
            </a:extLst>
          </p:cNvPr>
          <p:cNvSpPr txBox="1"/>
          <p:nvPr/>
        </p:nvSpPr>
        <p:spPr>
          <a:xfrm>
            <a:off x="5957371" y="250388"/>
            <a:ext cx="13186241" cy="2080698"/>
          </a:xfrm>
          <a:prstGeom prst="rect">
            <a:avLst/>
          </a:prstGeom>
        </p:spPr>
        <p:txBody>
          <a:bodyPr wrap="square" lIns="0" tIns="0" rIns="0" bIns="0" rtlCol="0" anchor="t">
            <a:spAutoFit/>
          </a:bodyPr>
          <a:lstStyle/>
          <a:p>
            <a:pPr>
              <a:lnSpc>
                <a:spcPts val="8160"/>
              </a:lnSpc>
            </a:pPr>
            <a:r>
              <a:rPr lang="en-US" sz="6250" dirty="0">
                <a:solidFill>
                  <a:srgbClr val="FFFFFF"/>
                </a:solidFill>
                <a:latin typeface="League Spartan"/>
                <a:ea typeface="League Spartan"/>
                <a:cs typeface="League Spartan"/>
                <a:sym typeface="League Spartan"/>
              </a:rPr>
              <a:t>Additive Manufacturing - </a:t>
            </a:r>
          </a:p>
          <a:p>
            <a:pPr>
              <a:lnSpc>
                <a:spcPts val="8159"/>
              </a:lnSpc>
            </a:pPr>
            <a:r>
              <a:rPr lang="en-US" sz="6250" dirty="0">
                <a:solidFill>
                  <a:srgbClr val="FFFFFF"/>
                </a:solidFill>
                <a:latin typeface="League Spartan"/>
              </a:rPr>
              <a:t>Advantages &amp; Disadvantages</a:t>
            </a:r>
            <a:endParaRPr lang="en-US" dirty="0"/>
          </a:p>
        </p:txBody>
      </p:sp>
      <p:sp>
        <p:nvSpPr>
          <p:cNvPr id="22" name="TextBox 22">
            <a:extLst>
              <a:ext uri="{FF2B5EF4-FFF2-40B4-BE49-F238E27FC236}">
                <a16:creationId xmlns:a16="http://schemas.microsoft.com/office/drawing/2014/main" id="{EB195D45-4376-D432-3B53-7C95137ED7D3}"/>
              </a:ext>
            </a:extLst>
          </p:cNvPr>
          <p:cNvSpPr txBox="1"/>
          <p:nvPr/>
        </p:nvSpPr>
        <p:spPr>
          <a:xfrm>
            <a:off x="198774" y="6972300"/>
            <a:ext cx="3668722" cy="846001"/>
          </a:xfrm>
          <a:prstGeom prst="rect">
            <a:avLst/>
          </a:prstGeom>
        </p:spPr>
        <p:txBody>
          <a:bodyPr lIns="0" tIns="0" rIns="0" bIns="0" rtlCol="0" anchor="t">
            <a:spAutoFit/>
          </a:bodyPr>
          <a:lstStyle/>
          <a:p>
            <a:pPr algn="ctr">
              <a:lnSpc>
                <a:spcPts val="3432"/>
              </a:lnSpc>
            </a:pPr>
            <a:endParaRPr lang="en-US" sz="2451" b="1" dirty="0">
              <a:solidFill>
                <a:srgbClr val="0B1320"/>
              </a:solidFill>
              <a:latin typeface="Helios Extended Bold"/>
              <a:ea typeface="Helios Extended Bold"/>
              <a:cs typeface="Helios Extended Bold"/>
              <a:sym typeface="Helios Extended Bold"/>
            </a:endParaRPr>
          </a:p>
          <a:p>
            <a:pPr algn="ctr">
              <a:lnSpc>
                <a:spcPts val="3432"/>
              </a:lnSpc>
            </a:pPr>
            <a:endParaRPr lang="en-US" sz="2451" b="1" dirty="0">
              <a:solidFill>
                <a:srgbClr val="0B1320"/>
              </a:solidFill>
              <a:latin typeface="Helios Extended Bold"/>
              <a:ea typeface="Helios Extended Bold"/>
              <a:cs typeface="Helios Extended Bold"/>
              <a:sym typeface="Helios Extended Bold"/>
            </a:endParaRPr>
          </a:p>
        </p:txBody>
      </p:sp>
      <p:sp>
        <p:nvSpPr>
          <p:cNvPr id="5" name="TextBox 4">
            <a:extLst>
              <a:ext uri="{FF2B5EF4-FFF2-40B4-BE49-F238E27FC236}">
                <a16:creationId xmlns:a16="http://schemas.microsoft.com/office/drawing/2014/main" id="{FF1E5BD8-3D20-2B0B-32DB-200CB4224A76}"/>
              </a:ext>
            </a:extLst>
          </p:cNvPr>
          <p:cNvSpPr txBox="1"/>
          <p:nvPr/>
        </p:nvSpPr>
        <p:spPr>
          <a:xfrm>
            <a:off x="2028404" y="2573159"/>
            <a:ext cx="6077404" cy="647933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ea typeface="Calibri"/>
                <a:cs typeface="Calibri"/>
              </a:rPr>
              <a:t>Advantages</a:t>
            </a:r>
          </a:p>
          <a:p>
            <a:pPr marL="742950" indent="-571500">
              <a:lnSpc>
                <a:spcPct val="200000"/>
              </a:lnSpc>
              <a:buAutoNum type="arabicPeriod"/>
            </a:pPr>
            <a:r>
              <a:rPr lang="en-US" sz="3200" dirty="0">
                <a:ea typeface="Calibri"/>
                <a:cs typeface="Calibri"/>
              </a:rPr>
              <a:t>Design Flexibility</a:t>
            </a:r>
          </a:p>
          <a:p>
            <a:pPr marL="742950" indent="-571500">
              <a:lnSpc>
                <a:spcPct val="200000"/>
              </a:lnSpc>
              <a:buAutoNum type="arabicPeriod"/>
            </a:pPr>
            <a:r>
              <a:rPr lang="en-US" sz="3200" dirty="0">
                <a:ea typeface="Calibri"/>
                <a:cs typeface="Calibri"/>
              </a:rPr>
              <a:t>Material Efficiency</a:t>
            </a:r>
          </a:p>
          <a:p>
            <a:pPr marL="742950" indent="-571500">
              <a:lnSpc>
                <a:spcPct val="200000"/>
              </a:lnSpc>
              <a:buAutoNum type="arabicPeriod"/>
            </a:pPr>
            <a:r>
              <a:rPr lang="en-US" sz="3200" dirty="0">
                <a:ea typeface="Calibri"/>
                <a:cs typeface="Calibri"/>
              </a:rPr>
              <a:t>Cost and Time Savings</a:t>
            </a:r>
          </a:p>
          <a:p>
            <a:pPr marL="742950" indent="-571500">
              <a:lnSpc>
                <a:spcPct val="200000"/>
              </a:lnSpc>
              <a:buAutoNum type="arabicPeriod"/>
            </a:pPr>
            <a:r>
              <a:rPr lang="en-US" sz="3200" dirty="0">
                <a:ea typeface="Calibri"/>
                <a:cs typeface="Calibri"/>
              </a:rPr>
              <a:t>Enhanced Performance</a:t>
            </a:r>
          </a:p>
          <a:p>
            <a:pPr marL="742950" indent="-571500">
              <a:lnSpc>
                <a:spcPct val="200000"/>
              </a:lnSpc>
              <a:buAutoNum type="arabicPeriod"/>
            </a:pPr>
            <a:r>
              <a:rPr lang="en-US" sz="3200" dirty="0">
                <a:ea typeface="Calibri"/>
                <a:cs typeface="Calibri"/>
              </a:rPr>
              <a:t>Obsolescence</a:t>
            </a:r>
          </a:p>
          <a:p>
            <a:pPr marL="742950" indent="-571500">
              <a:lnSpc>
                <a:spcPct val="200000"/>
              </a:lnSpc>
              <a:buAutoNum type="arabicPeriod"/>
            </a:pPr>
            <a:r>
              <a:rPr lang="en-US" sz="3200" dirty="0">
                <a:ea typeface="Calibri"/>
                <a:cs typeface="Calibri"/>
              </a:rPr>
              <a:t>Material Innovation</a:t>
            </a:r>
          </a:p>
        </p:txBody>
      </p:sp>
      <p:sp>
        <p:nvSpPr>
          <p:cNvPr id="6" name="TextBox 5">
            <a:extLst>
              <a:ext uri="{FF2B5EF4-FFF2-40B4-BE49-F238E27FC236}">
                <a16:creationId xmlns:a16="http://schemas.microsoft.com/office/drawing/2014/main" id="{3DE4AC84-1417-0E17-2E40-7DC2567A51E0}"/>
              </a:ext>
            </a:extLst>
          </p:cNvPr>
          <p:cNvSpPr txBox="1"/>
          <p:nvPr/>
        </p:nvSpPr>
        <p:spPr>
          <a:xfrm>
            <a:off x="9765634" y="2573158"/>
            <a:ext cx="6288420" cy="647933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ea typeface="Calibri"/>
                <a:cs typeface="Calibri"/>
              </a:rPr>
              <a:t>Disadvantages</a:t>
            </a:r>
          </a:p>
          <a:p>
            <a:pPr marL="285750" indent="-628650">
              <a:lnSpc>
                <a:spcPct val="200000"/>
              </a:lnSpc>
              <a:buAutoNum type="arabicPeriod"/>
            </a:pPr>
            <a:r>
              <a:rPr lang="en-US" sz="3200" dirty="0">
                <a:ea typeface="Calibri"/>
                <a:cs typeface="Calibri"/>
              </a:rPr>
              <a:t>Material and Process Limitations</a:t>
            </a:r>
          </a:p>
          <a:p>
            <a:pPr marL="285750" indent="-628650">
              <a:lnSpc>
                <a:spcPct val="200000"/>
              </a:lnSpc>
              <a:buAutoNum type="arabicPeriod"/>
            </a:pPr>
            <a:r>
              <a:rPr lang="en-US" sz="3200" dirty="0">
                <a:ea typeface="Calibri"/>
                <a:cs typeface="Calibri"/>
              </a:rPr>
              <a:t>Regulatory Hurdles</a:t>
            </a:r>
          </a:p>
          <a:p>
            <a:pPr marL="285750" indent="-628650">
              <a:lnSpc>
                <a:spcPct val="200000"/>
              </a:lnSpc>
              <a:buAutoNum type="arabicPeriod"/>
            </a:pPr>
            <a:r>
              <a:rPr lang="en-US" sz="3200" dirty="0">
                <a:ea typeface="Calibri"/>
                <a:cs typeface="Calibri"/>
              </a:rPr>
              <a:t>Technological Barriers</a:t>
            </a:r>
          </a:p>
          <a:p>
            <a:pPr marL="285750" indent="-628650">
              <a:lnSpc>
                <a:spcPct val="200000"/>
              </a:lnSpc>
              <a:buAutoNum type="arabicPeriod"/>
            </a:pPr>
            <a:r>
              <a:rPr lang="en-US" sz="3200" dirty="0">
                <a:ea typeface="Calibri"/>
                <a:cs typeface="Calibri"/>
              </a:rPr>
              <a:t>Economics</a:t>
            </a:r>
          </a:p>
          <a:p>
            <a:pPr marL="285750" indent="-628650">
              <a:lnSpc>
                <a:spcPct val="200000"/>
              </a:lnSpc>
              <a:buAutoNum type="arabicPeriod"/>
            </a:pPr>
            <a:r>
              <a:rPr lang="en-US" sz="3200" dirty="0">
                <a:ea typeface="Calibri"/>
                <a:cs typeface="Calibri"/>
              </a:rPr>
              <a:t>Operational and Safety Risks</a:t>
            </a:r>
          </a:p>
          <a:p>
            <a:pPr marL="285750" indent="-628650">
              <a:lnSpc>
                <a:spcPct val="200000"/>
              </a:lnSpc>
              <a:buAutoNum type="arabicPeriod"/>
            </a:pPr>
            <a:r>
              <a:rPr lang="en-US" sz="3200" dirty="0">
                <a:ea typeface="Calibri"/>
                <a:cs typeface="Calibri"/>
              </a:rPr>
              <a:t>Knowledge (but really skills) Gap</a:t>
            </a:r>
          </a:p>
        </p:txBody>
      </p:sp>
      <p:grpSp>
        <p:nvGrpSpPr>
          <p:cNvPr id="10" name="Group 15">
            <a:extLst>
              <a:ext uri="{FF2B5EF4-FFF2-40B4-BE49-F238E27FC236}">
                <a16:creationId xmlns:a16="http://schemas.microsoft.com/office/drawing/2014/main" id="{79BE9502-8A71-4B6A-7E42-805F6FC0F16D}"/>
              </a:ext>
            </a:extLst>
          </p:cNvPr>
          <p:cNvGrpSpPr/>
          <p:nvPr/>
        </p:nvGrpSpPr>
        <p:grpSpPr>
          <a:xfrm>
            <a:off x="12375054" y="9331727"/>
            <a:ext cx="6580567" cy="955273"/>
            <a:chOff x="0" y="-66675"/>
            <a:chExt cx="3770038" cy="547280"/>
          </a:xfrm>
        </p:grpSpPr>
        <p:sp>
          <p:nvSpPr>
            <p:cNvPr id="8" name="Freeform 16">
              <a:extLst>
                <a:ext uri="{FF2B5EF4-FFF2-40B4-BE49-F238E27FC236}">
                  <a16:creationId xmlns:a16="http://schemas.microsoft.com/office/drawing/2014/main" id="{0E129619-103E-D50B-5718-8C779DCD1DB9}"/>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9" name="TextBox 17">
              <a:extLst>
                <a:ext uri="{FF2B5EF4-FFF2-40B4-BE49-F238E27FC236}">
                  <a16:creationId xmlns:a16="http://schemas.microsoft.com/office/drawing/2014/main" id="{9D04B70F-C966-EB93-E322-577403F08AE2}"/>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2" name="TextBox 18">
            <a:extLst>
              <a:ext uri="{FF2B5EF4-FFF2-40B4-BE49-F238E27FC236}">
                <a16:creationId xmlns:a16="http://schemas.microsoft.com/office/drawing/2014/main" id="{D331F03D-C50F-7ED6-810D-E5B2A9007A09}"/>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Tree>
    <p:extLst>
      <p:ext uri="{BB962C8B-B14F-4D97-AF65-F5344CB8AC3E}">
        <p14:creationId xmlns:p14="http://schemas.microsoft.com/office/powerpoint/2010/main" val="336182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1E09B1E9-84FC-0D56-D732-AA1C0BCEA72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3292C5F-5E16-4931-5D47-309F54F15647}"/>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9643B305-E077-236B-AA3E-4D75B691B4FA}"/>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C9D8814F-8956-0186-2BE5-9B464EEF9D7B}"/>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7" name="TextBox 7">
            <a:extLst>
              <a:ext uri="{FF2B5EF4-FFF2-40B4-BE49-F238E27FC236}">
                <a16:creationId xmlns:a16="http://schemas.microsoft.com/office/drawing/2014/main" id="{BC686130-D61B-6594-6FC6-2DB95C0F05FC}"/>
              </a:ext>
            </a:extLst>
          </p:cNvPr>
          <p:cNvSpPr txBox="1"/>
          <p:nvPr/>
        </p:nvSpPr>
        <p:spPr>
          <a:xfrm>
            <a:off x="979927" y="2997652"/>
            <a:ext cx="11685486" cy="5428986"/>
          </a:xfrm>
          <a:prstGeom prst="rect">
            <a:avLst/>
          </a:prstGeom>
        </p:spPr>
        <p:txBody>
          <a:bodyPr lIns="50800" tIns="50800" rIns="50800" bIns="50800" rtlCol="0" anchor="ctr"/>
          <a:lstStyle/>
          <a:p>
            <a:pPr algn="ctr">
              <a:lnSpc>
                <a:spcPts val="3319"/>
              </a:lnSpc>
            </a:pPr>
            <a:endParaRPr/>
          </a:p>
        </p:txBody>
      </p:sp>
      <p:grpSp>
        <p:nvGrpSpPr>
          <p:cNvPr id="12" name="Group 12">
            <a:extLst>
              <a:ext uri="{FF2B5EF4-FFF2-40B4-BE49-F238E27FC236}">
                <a16:creationId xmlns:a16="http://schemas.microsoft.com/office/drawing/2014/main" id="{EB2B5146-5819-E0B8-7769-C6BCBE2B7617}"/>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AD1AF8BE-C692-A249-D0B7-76A885631336}"/>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EEC01804-5437-E2BA-D701-778ABB28A28B}"/>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A3E50E06-B568-8EB4-1A65-6A07C36BE474}"/>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61087477-E1C2-0A6F-0626-8A0BE7E1BA31}"/>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3BF24FF5-46B8-C4CE-8908-D724E42A1BC3}"/>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109D8E56-F211-59C7-F0E3-2A6D953F44A3}"/>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2324A51E-F252-3653-4045-5982F2EE9EBA}"/>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
        <p:nvSpPr>
          <p:cNvPr id="20" name="Content Placeholder 2">
            <a:extLst>
              <a:ext uri="{FF2B5EF4-FFF2-40B4-BE49-F238E27FC236}">
                <a16:creationId xmlns:a16="http://schemas.microsoft.com/office/drawing/2014/main" id="{AD639BB5-7D40-CA4F-BC17-C9EDB2391D7C}"/>
              </a:ext>
            </a:extLst>
          </p:cNvPr>
          <p:cNvSpPr txBox="1">
            <a:spLocks/>
          </p:cNvSpPr>
          <p:nvPr/>
        </p:nvSpPr>
        <p:spPr>
          <a:xfrm>
            <a:off x="1257300" y="2738438"/>
            <a:ext cx="10058400" cy="6527007"/>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ea typeface="+mn-lt"/>
                <a:cs typeface="+mn-lt"/>
                <a:hlinkClick r:id="rId4"/>
              </a:rPr>
              <a:t>How Radiation Affects Additive Parts - ADAPT – Alliance for the Development of Additive Processing Technologies</a:t>
            </a:r>
            <a:endParaRPr lang="en-US">
              <a:ea typeface="Calibri"/>
              <a:cs typeface="Calibri"/>
            </a:endParaRPr>
          </a:p>
          <a:p>
            <a:endParaRPr lang="en-US" dirty="0">
              <a:latin typeface="Calibri"/>
              <a:ea typeface="Calibri"/>
              <a:cs typeface="Calibri"/>
            </a:endParaRPr>
          </a:p>
          <a:p>
            <a:r>
              <a:rPr lang="en-US" dirty="0">
                <a:ea typeface="+mn-lt"/>
                <a:cs typeface="+mn-lt"/>
                <a:hlinkClick r:id="rId5"/>
              </a:rPr>
              <a:t>Investigation of the irradiation effects in additively manufactured 316L steel resulting in decreased irradiation assisted stress corrosion cracking susceptibility - ScienceDirect</a:t>
            </a:r>
            <a:endParaRPr lang="en-US" dirty="0">
              <a:latin typeface="Calibri"/>
              <a:ea typeface="Calibri"/>
              <a:cs typeface="Calibri"/>
            </a:endParaRPr>
          </a:p>
          <a:p>
            <a:endParaRPr lang="en-US" dirty="0">
              <a:latin typeface="Calibri"/>
              <a:ea typeface="Calibri"/>
              <a:cs typeface="Calibri"/>
            </a:endParaRPr>
          </a:p>
          <a:p>
            <a:r>
              <a:rPr lang="en-US" dirty="0">
                <a:ea typeface="+mn-lt"/>
                <a:cs typeface="+mn-lt"/>
                <a:hlinkClick r:id="rId6"/>
              </a:rPr>
              <a:t>Impact of sub-grain structure on radiation resistance in additively manufactured 316L stainless steels: An atomic insight into the mechanism - ScienceDirect</a:t>
            </a:r>
            <a:endParaRPr lang="en-US" dirty="0">
              <a:latin typeface="Calibri"/>
              <a:ea typeface="Calibri"/>
              <a:cs typeface="Calibri"/>
            </a:endParaRPr>
          </a:p>
          <a:p>
            <a:endParaRPr lang="en-US">
              <a:latin typeface="muli"/>
              <a:ea typeface="Calibri"/>
              <a:cs typeface="Calibri"/>
            </a:endParaRPr>
          </a:p>
          <a:p>
            <a:endParaRPr lang="en-CA" dirty="0">
              <a:ea typeface="Calibri"/>
              <a:cs typeface="Calibri"/>
            </a:endParaRPr>
          </a:p>
        </p:txBody>
      </p:sp>
      <p:sp>
        <p:nvSpPr>
          <p:cNvPr id="25" name="Title 1">
            <a:extLst>
              <a:ext uri="{FF2B5EF4-FFF2-40B4-BE49-F238E27FC236}">
                <a16:creationId xmlns:a16="http://schemas.microsoft.com/office/drawing/2014/main" id="{0878592F-0FA7-B460-2A0D-B81D6680F797}"/>
              </a:ext>
            </a:extLst>
          </p:cNvPr>
          <p:cNvSpPr txBox="1">
            <a:spLocks/>
          </p:cNvSpPr>
          <p:nvPr/>
        </p:nvSpPr>
        <p:spPr>
          <a:xfrm>
            <a:off x="6281684" y="209453"/>
            <a:ext cx="8229600" cy="1143000"/>
          </a:xfrm>
          <a:prstGeom prst="rect">
            <a:avLst/>
          </a:prstGeom>
        </p:spPr>
        <p:txBody>
          <a:bodyPr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8324"/>
              </a:lnSpc>
            </a:pPr>
            <a:r>
              <a:rPr lang="en-CA" sz="4800" dirty="0">
                <a:solidFill>
                  <a:srgbClr val="0B1320"/>
                </a:solidFill>
                <a:latin typeface="League Spartan"/>
                <a:ea typeface="+mn-ea"/>
                <a:cs typeface="+mn-cs"/>
              </a:rPr>
              <a:t>Additive in Nuclear –</a:t>
            </a:r>
          </a:p>
          <a:p>
            <a:pPr algn="l">
              <a:lnSpc>
                <a:spcPts val="8324"/>
              </a:lnSpc>
            </a:pPr>
            <a:r>
              <a:rPr lang="en-CA" sz="4800" dirty="0">
                <a:solidFill>
                  <a:srgbClr val="0B1320"/>
                </a:solidFill>
                <a:latin typeface="League Spartan"/>
                <a:ea typeface="+mn-ea"/>
                <a:cs typeface="+mn-cs"/>
              </a:rPr>
              <a:t>Addressing the Gaps</a:t>
            </a:r>
          </a:p>
        </p:txBody>
      </p:sp>
    </p:spTree>
    <p:extLst>
      <p:ext uri="{BB962C8B-B14F-4D97-AF65-F5344CB8AC3E}">
        <p14:creationId xmlns:p14="http://schemas.microsoft.com/office/powerpoint/2010/main" val="3253217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1E09B1E9-84FC-0D56-D732-AA1C0BCEA72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3292C5F-5E16-4931-5D47-309F54F15647}"/>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9643B305-E077-236B-AA3E-4D75B691B4FA}"/>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C9D8814F-8956-0186-2BE5-9B464EEF9D7B}"/>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7" name="TextBox 7">
            <a:extLst>
              <a:ext uri="{FF2B5EF4-FFF2-40B4-BE49-F238E27FC236}">
                <a16:creationId xmlns:a16="http://schemas.microsoft.com/office/drawing/2014/main" id="{BC686130-D61B-6594-6FC6-2DB95C0F05FC}"/>
              </a:ext>
            </a:extLst>
          </p:cNvPr>
          <p:cNvSpPr txBox="1"/>
          <p:nvPr/>
        </p:nvSpPr>
        <p:spPr>
          <a:xfrm>
            <a:off x="979927" y="2997652"/>
            <a:ext cx="11685486" cy="5428986"/>
          </a:xfrm>
          <a:prstGeom prst="rect">
            <a:avLst/>
          </a:prstGeom>
        </p:spPr>
        <p:txBody>
          <a:bodyPr lIns="50800" tIns="50800" rIns="50800" bIns="50800" rtlCol="0" anchor="ctr"/>
          <a:lstStyle/>
          <a:p>
            <a:pPr algn="ctr">
              <a:lnSpc>
                <a:spcPts val="3319"/>
              </a:lnSpc>
            </a:pPr>
            <a:endParaRPr/>
          </a:p>
        </p:txBody>
      </p:sp>
      <p:grpSp>
        <p:nvGrpSpPr>
          <p:cNvPr id="12" name="Group 12">
            <a:extLst>
              <a:ext uri="{FF2B5EF4-FFF2-40B4-BE49-F238E27FC236}">
                <a16:creationId xmlns:a16="http://schemas.microsoft.com/office/drawing/2014/main" id="{EB2B5146-5819-E0B8-7769-C6BCBE2B7617}"/>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AD1AF8BE-C692-A249-D0B7-76A885631336}"/>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EEC01804-5437-E2BA-D701-778ABB28A28B}"/>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A3E50E06-B568-8EB4-1A65-6A07C36BE474}"/>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61087477-E1C2-0A6F-0626-8A0BE7E1BA31}"/>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3BF24FF5-46B8-C4CE-8908-D724E42A1BC3}"/>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109D8E56-F211-59C7-F0E3-2A6D953F44A3}"/>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2324A51E-F252-3653-4045-5982F2EE9EBA}"/>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
        <p:nvSpPr>
          <p:cNvPr id="20" name="Content Placeholder 2">
            <a:extLst>
              <a:ext uri="{FF2B5EF4-FFF2-40B4-BE49-F238E27FC236}">
                <a16:creationId xmlns:a16="http://schemas.microsoft.com/office/drawing/2014/main" id="{AD639BB5-7D40-CA4F-BC17-C9EDB2391D7C}"/>
              </a:ext>
            </a:extLst>
          </p:cNvPr>
          <p:cNvSpPr txBox="1">
            <a:spLocks/>
          </p:cNvSpPr>
          <p:nvPr/>
        </p:nvSpPr>
        <p:spPr>
          <a:xfrm>
            <a:off x="1257300" y="2738438"/>
            <a:ext cx="10058400" cy="6527007"/>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hlinkClick r:id="rId4"/>
              </a:rPr>
              <a:t>3D-printed fuel parts complete initial irradiation cycle - World Nuclear News (world-nuclear-news.org)</a:t>
            </a:r>
            <a:endParaRPr lang="en-US"/>
          </a:p>
          <a:p>
            <a:endParaRPr lang="en-US"/>
          </a:p>
          <a:p>
            <a:r>
              <a:rPr lang="en-US">
                <a:hlinkClick r:id="rId5"/>
              </a:rPr>
              <a:t>Nuclear reactor components 3D printed by ORNL now installed at TVA Browns Ferry nuclear plant</a:t>
            </a:r>
            <a:endParaRPr lang="en-US"/>
          </a:p>
          <a:p>
            <a:endParaRPr lang="en-US">
              <a:latin typeface="muli"/>
            </a:endParaRPr>
          </a:p>
          <a:p>
            <a:r>
              <a:rPr lang="en-US">
                <a:hlinkClick r:id="rId6"/>
              </a:rPr>
              <a:t>3D-printed fuel component installed at Swedish reactor - World Nuclear News (world-nuclear-news.org)</a:t>
            </a:r>
            <a:endParaRPr lang="en-US"/>
          </a:p>
          <a:p>
            <a:endParaRPr lang="en-US"/>
          </a:p>
          <a:p>
            <a:r>
              <a:rPr lang="en-US">
                <a:hlinkClick r:id="rId7"/>
              </a:rPr>
              <a:t>ORNL 3D prints new complex, defect-free tungsten components in "world first" - 3D Printing Industry</a:t>
            </a:r>
            <a:endParaRPr lang="en-US"/>
          </a:p>
          <a:p>
            <a:endParaRPr lang="en-US">
              <a:latin typeface="muli"/>
            </a:endParaRPr>
          </a:p>
          <a:p>
            <a:r>
              <a:rPr lang="en-US">
                <a:hlinkClick r:id="rId8"/>
              </a:rPr>
              <a:t>Swedish companies release radiation-shielding boron carbide filament | VoxelMatters - The heart of additive manufacturing</a:t>
            </a:r>
            <a:endParaRPr lang="en-CA"/>
          </a:p>
          <a:p>
            <a:endParaRPr lang="en-US">
              <a:latin typeface="muli"/>
            </a:endParaRPr>
          </a:p>
          <a:p>
            <a:endParaRPr lang="en-CA" dirty="0"/>
          </a:p>
        </p:txBody>
      </p:sp>
      <p:pic>
        <p:nvPicPr>
          <p:cNvPr id="21" name="Picture 20">
            <a:extLst>
              <a:ext uri="{FF2B5EF4-FFF2-40B4-BE49-F238E27FC236}">
                <a16:creationId xmlns:a16="http://schemas.microsoft.com/office/drawing/2014/main" id="{8B4C2218-9C6A-2AA3-BAC0-C695FC7237AA}"/>
              </a:ext>
            </a:extLst>
          </p:cNvPr>
          <p:cNvPicPr>
            <a:picLocks noChangeAspect="1"/>
          </p:cNvPicPr>
          <p:nvPr/>
        </p:nvPicPr>
        <p:blipFill>
          <a:blip r:embed="rId9"/>
          <a:stretch>
            <a:fillRect/>
          </a:stretch>
        </p:blipFill>
        <p:spPr>
          <a:xfrm>
            <a:off x="11189569" y="7736659"/>
            <a:ext cx="3308949" cy="2554436"/>
          </a:xfrm>
          <a:prstGeom prst="rect">
            <a:avLst/>
          </a:prstGeom>
        </p:spPr>
      </p:pic>
      <p:pic>
        <p:nvPicPr>
          <p:cNvPr id="24" name="Picture 23">
            <a:extLst>
              <a:ext uri="{FF2B5EF4-FFF2-40B4-BE49-F238E27FC236}">
                <a16:creationId xmlns:a16="http://schemas.microsoft.com/office/drawing/2014/main" id="{D16B135F-A643-4237-2814-8CEA2735DEE3}"/>
              </a:ext>
            </a:extLst>
          </p:cNvPr>
          <p:cNvPicPr>
            <a:picLocks noChangeAspect="1"/>
          </p:cNvPicPr>
          <p:nvPr/>
        </p:nvPicPr>
        <p:blipFill>
          <a:blip r:embed="rId10"/>
          <a:stretch>
            <a:fillRect/>
          </a:stretch>
        </p:blipFill>
        <p:spPr>
          <a:xfrm>
            <a:off x="11807966" y="4297899"/>
            <a:ext cx="5131880" cy="3851031"/>
          </a:xfrm>
          <a:prstGeom prst="rect">
            <a:avLst/>
          </a:prstGeom>
        </p:spPr>
      </p:pic>
      <p:pic>
        <p:nvPicPr>
          <p:cNvPr id="23" name="Picture 22">
            <a:extLst>
              <a:ext uri="{FF2B5EF4-FFF2-40B4-BE49-F238E27FC236}">
                <a16:creationId xmlns:a16="http://schemas.microsoft.com/office/drawing/2014/main" id="{46B8F2A6-74AE-2061-BF85-0BB0AD445A7A}"/>
              </a:ext>
            </a:extLst>
          </p:cNvPr>
          <p:cNvPicPr>
            <a:picLocks noChangeAspect="1"/>
          </p:cNvPicPr>
          <p:nvPr/>
        </p:nvPicPr>
        <p:blipFill>
          <a:blip r:embed="rId11"/>
          <a:stretch>
            <a:fillRect/>
          </a:stretch>
        </p:blipFill>
        <p:spPr>
          <a:xfrm>
            <a:off x="13617501" y="657617"/>
            <a:ext cx="4083204" cy="3375101"/>
          </a:xfrm>
          <a:prstGeom prst="rect">
            <a:avLst/>
          </a:prstGeom>
        </p:spPr>
      </p:pic>
      <p:sp>
        <p:nvSpPr>
          <p:cNvPr id="25" name="Title 1">
            <a:extLst>
              <a:ext uri="{FF2B5EF4-FFF2-40B4-BE49-F238E27FC236}">
                <a16:creationId xmlns:a16="http://schemas.microsoft.com/office/drawing/2014/main" id="{0878592F-0FA7-B460-2A0D-B81D6680F797}"/>
              </a:ext>
            </a:extLst>
          </p:cNvPr>
          <p:cNvSpPr txBox="1">
            <a:spLocks/>
          </p:cNvSpPr>
          <p:nvPr/>
        </p:nvSpPr>
        <p:spPr>
          <a:xfrm>
            <a:off x="6281684" y="209453"/>
            <a:ext cx="8229600" cy="2047355"/>
          </a:xfrm>
          <a:prstGeom prst="rect">
            <a:avLst/>
          </a:prstGeom>
        </p:spPr>
        <p:txBody>
          <a:bodyPr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8324"/>
              </a:lnSpc>
            </a:pPr>
            <a:r>
              <a:rPr lang="en-CA" sz="4800" dirty="0">
                <a:solidFill>
                  <a:srgbClr val="0B1320"/>
                </a:solidFill>
                <a:latin typeface="League Spartan"/>
                <a:ea typeface="+mn-ea"/>
                <a:cs typeface="+mn-cs"/>
              </a:rPr>
              <a:t>Additive in Nuclear – </a:t>
            </a:r>
            <a:endParaRPr lang="en-US" sz="4800">
              <a:solidFill>
                <a:srgbClr val="0B1320"/>
              </a:solidFill>
              <a:latin typeface="League Spartan"/>
              <a:ea typeface="+mn-ea"/>
              <a:cs typeface="+mn-cs"/>
            </a:endParaRPr>
          </a:p>
          <a:p>
            <a:pPr algn="l">
              <a:lnSpc>
                <a:spcPts val="8324"/>
              </a:lnSpc>
            </a:pPr>
            <a:r>
              <a:rPr lang="en-CA" sz="4800" dirty="0">
                <a:solidFill>
                  <a:srgbClr val="0B1320"/>
                </a:solidFill>
                <a:latin typeface="League Spartan"/>
                <a:ea typeface="+mn-ea"/>
                <a:cs typeface="+mn-cs"/>
              </a:rPr>
              <a:t>Real World Applications</a:t>
            </a:r>
          </a:p>
        </p:txBody>
      </p:sp>
      <p:pic>
        <p:nvPicPr>
          <p:cNvPr id="22" name="Picture 21">
            <a:extLst>
              <a:ext uri="{FF2B5EF4-FFF2-40B4-BE49-F238E27FC236}">
                <a16:creationId xmlns:a16="http://schemas.microsoft.com/office/drawing/2014/main" id="{6680AB4A-912B-2F4F-8F58-D72419BE990A}"/>
              </a:ext>
            </a:extLst>
          </p:cNvPr>
          <p:cNvPicPr>
            <a:picLocks noChangeAspect="1"/>
          </p:cNvPicPr>
          <p:nvPr/>
        </p:nvPicPr>
        <p:blipFill>
          <a:blip r:embed="rId12"/>
          <a:stretch>
            <a:fillRect/>
          </a:stretch>
        </p:blipFill>
        <p:spPr>
          <a:xfrm>
            <a:off x="15446567" y="2730877"/>
            <a:ext cx="4951283" cy="2884530"/>
          </a:xfrm>
          <a:prstGeom prst="rect">
            <a:avLst/>
          </a:prstGeom>
        </p:spPr>
      </p:pic>
    </p:spTree>
    <p:extLst>
      <p:ext uri="{BB962C8B-B14F-4D97-AF65-F5344CB8AC3E}">
        <p14:creationId xmlns:p14="http://schemas.microsoft.com/office/powerpoint/2010/main" val="1993080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6669225" y="184714"/>
            <a:ext cx="10782300" cy="2047355"/>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Additive in Nuclear – Obsolescence</a:t>
            </a:r>
            <a:endParaRPr lang="en-US" dirty="0" err="1">
              <a:solidFill>
                <a:srgbClr val="000000"/>
              </a:solidFill>
              <a:latin typeface="Calibri"/>
              <a:ea typeface="Calibri"/>
              <a:cs typeface="Calibri"/>
            </a:endParaRPr>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pic>
        <p:nvPicPr>
          <p:cNvPr id="6" name="Picture 5" descr="A group of round objects&#10;&#10;Description automatically generated">
            <a:extLst>
              <a:ext uri="{FF2B5EF4-FFF2-40B4-BE49-F238E27FC236}">
                <a16:creationId xmlns:a16="http://schemas.microsoft.com/office/drawing/2014/main" id="{A4CC390A-5AB1-EEB4-E8E6-93CD8495BEBA}"/>
              </a:ext>
            </a:extLst>
          </p:cNvPr>
          <p:cNvPicPr>
            <a:picLocks noChangeAspect="1"/>
          </p:cNvPicPr>
          <p:nvPr/>
        </p:nvPicPr>
        <p:blipFill>
          <a:blip r:embed="rId4"/>
          <a:stretch>
            <a:fillRect/>
          </a:stretch>
        </p:blipFill>
        <p:spPr>
          <a:xfrm>
            <a:off x="8961913" y="2711879"/>
            <a:ext cx="9167556" cy="6519110"/>
          </a:xfrm>
          <a:prstGeom prst="rect">
            <a:avLst/>
          </a:prstGeom>
        </p:spPr>
      </p:pic>
      <p:sp>
        <p:nvSpPr>
          <p:cNvPr id="8" name="Content Placeholder 2">
            <a:extLst>
              <a:ext uri="{FF2B5EF4-FFF2-40B4-BE49-F238E27FC236}">
                <a16:creationId xmlns:a16="http://schemas.microsoft.com/office/drawing/2014/main" id="{3680DBF7-7A72-E61A-D98B-45509244728D}"/>
              </a:ext>
            </a:extLst>
          </p:cNvPr>
          <p:cNvSpPr txBox="1">
            <a:spLocks/>
          </p:cNvSpPr>
          <p:nvPr/>
        </p:nvSpPr>
        <p:spPr>
          <a:xfrm>
            <a:off x="739944" y="3037376"/>
            <a:ext cx="7540065" cy="6163939"/>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hlinkClick r:id="rId5"/>
              </a:rPr>
              <a:t>Siemens sets milestone with first 3D printed part operating in a nuclear power plant (voxelmatters.com)</a:t>
            </a:r>
            <a:endParaRPr lang="en-US" dirty="0"/>
          </a:p>
          <a:p>
            <a:pPr>
              <a:buFont typeface="Arial" pitchFamily="34" charset="0"/>
              <a:buChar char="•"/>
            </a:pPr>
            <a:endParaRPr lang="en-US" dirty="0">
              <a:ea typeface="Calibri"/>
              <a:cs typeface="Calibri"/>
            </a:endParaRPr>
          </a:p>
          <a:p>
            <a:r>
              <a:rPr lang="en-US" dirty="0">
                <a:ea typeface="Calibri"/>
                <a:cs typeface="Calibri"/>
              </a:rPr>
              <a:t>COG obsolescence program</a:t>
            </a:r>
          </a:p>
          <a:p>
            <a:pPr lvl="1">
              <a:buFont typeface="Courier New" pitchFamily="34" charset="0"/>
              <a:buChar char="o"/>
            </a:pPr>
            <a:r>
              <a:rPr lang="en-US" dirty="0">
                <a:ea typeface="Calibri"/>
                <a:cs typeface="Calibri"/>
              </a:rPr>
              <a:t>Big focus of OCNI – </a:t>
            </a:r>
            <a:r>
              <a:rPr lang="en-US" dirty="0" err="1">
                <a:ea typeface="Calibri"/>
                <a:cs typeface="Calibri"/>
              </a:rPr>
              <a:t>CAMiNA</a:t>
            </a:r>
            <a:r>
              <a:rPr lang="en-US" dirty="0">
                <a:ea typeface="Calibri"/>
                <a:cs typeface="Calibri"/>
              </a:rPr>
              <a:t> report</a:t>
            </a:r>
          </a:p>
          <a:p>
            <a:pPr lvl="1">
              <a:buFont typeface="Courier New" pitchFamily="34" charset="0"/>
              <a:buChar char="o"/>
            </a:pPr>
            <a:endParaRPr lang="en-US" dirty="0">
              <a:ea typeface="Calibri"/>
              <a:cs typeface="Calibri"/>
            </a:endParaRPr>
          </a:p>
          <a:p>
            <a:r>
              <a:rPr lang="en-US" dirty="0">
                <a:ea typeface="Calibri"/>
                <a:cs typeface="Calibri"/>
              </a:rPr>
              <a:t>Metrology is an important aspect of </a:t>
            </a:r>
            <a:r>
              <a:rPr lang="en-US">
                <a:ea typeface="Calibri"/>
                <a:cs typeface="Calibri"/>
              </a:rPr>
              <a:t>this application</a:t>
            </a:r>
          </a:p>
          <a:p>
            <a:pPr marL="0" indent="0">
              <a:buNone/>
            </a:pPr>
            <a:endParaRPr lang="en-CA" dirty="0">
              <a:ea typeface="Calibri"/>
              <a:cs typeface="Calibri"/>
            </a:endParaRPr>
          </a:p>
        </p:txBody>
      </p:sp>
    </p:spTree>
    <p:extLst>
      <p:ext uri="{BB962C8B-B14F-4D97-AF65-F5344CB8AC3E}">
        <p14:creationId xmlns:p14="http://schemas.microsoft.com/office/powerpoint/2010/main" val="1414124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6517782" y="135430"/>
            <a:ext cx="6933423" cy="2078457"/>
          </a:xfrm>
          <a:prstGeom prst="rect">
            <a:avLst/>
          </a:prstGeom>
        </p:spPr>
        <p:txBody>
          <a:bodyPr wrap="square" lIns="0" tIns="0" rIns="0" bIns="0" rtlCol="0" anchor="t">
            <a:spAutoFit/>
          </a:bodyPr>
          <a:lstStyle/>
          <a:p>
            <a:pPr>
              <a:lnSpc>
                <a:spcPts val="8324"/>
              </a:lnSpc>
            </a:pPr>
            <a:r>
              <a:rPr lang="en-US" sz="4800">
                <a:solidFill>
                  <a:srgbClr val="0B1320"/>
                </a:solidFill>
                <a:latin typeface="League Spartan"/>
                <a:sym typeface="League Spartan"/>
              </a:rPr>
              <a:t>Additive in Nuclear – New Form Factors</a:t>
            </a:r>
            <a:endParaRPr lang="en-US" dirty="0" err="1">
              <a:solidFill>
                <a:srgbClr val="000000"/>
              </a:solidFill>
              <a:latin typeface="Calibri"/>
              <a:ea typeface="Calibri"/>
              <a:cs typeface="Calibri"/>
            </a:endParaRPr>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4"/>
            <a:stretch>
              <a:fillRect/>
            </a:stretch>
          </a:blipFill>
        </p:spPr>
        <p:txBody>
          <a:bodyPr/>
          <a:lstStyle/>
          <a:p>
            <a:endParaRPr lang="en-CA"/>
          </a:p>
        </p:txBody>
      </p:sp>
      <p:pic>
        <p:nvPicPr>
          <p:cNvPr id="7" name="Online Media 3" title="Infrared time-lapse of Transformational Challenge Reactor print">
            <a:hlinkClick r:id="" action="ppaction://media"/>
            <a:extLst>
              <a:ext uri="{FF2B5EF4-FFF2-40B4-BE49-F238E27FC236}">
                <a16:creationId xmlns:a16="http://schemas.microsoft.com/office/drawing/2014/main" id="{4477F9D7-4F1F-E54A-1C43-90199A67017B}"/>
              </a:ext>
            </a:extLst>
          </p:cNvPr>
          <p:cNvPicPr>
            <a:picLocks noRot="1" noChangeAspect="1"/>
          </p:cNvPicPr>
          <p:nvPr>
            <a:videoFile r:link="rId1"/>
          </p:nvPr>
        </p:nvPicPr>
        <p:blipFill>
          <a:blip r:embed="rId5"/>
          <a:stretch>
            <a:fillRect/>
          </a:stretch>
        </p:blipFill>
        <p:spPr>
          <a:xfrm>
            <a:off x="3305686" y="2775411"/>
            <a:ext cx="8710613" cy="6527007"/>
          </a:xfrm>
          <a:prstGeom prst="rect">
            <a:avLst/>
          </a:prstGeom>
        </p:spPr>
      </p:pic>
    </p:spTree>
    <p:extLst>
      <p:ext uri="{BB962C8B-B14F-4D97-AF65-F5344CB8AC3E}">
        <p14:creationId xmlns:p14="http://schemas.microsoft.com/office/powerpoint/2010/main" val="39155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6517782" y="135430"/>
            <a:ext cx="6933423" cy="2078457"/>
          </a:xfrm>
          <a:prstGeom prst="rect">
            <a:avLst/>
          </a:prstGeom>
        </p:spPr>
        <p:txBody>
          <a:bodyPr wrap="square" lIns="0" tIns="0" rIns="0" bIns="0" rtlCol="0" anchor="t">
            <a:spAutoFit/>
          </a:bodyPr>
          <a:lstStyle/>
          <a:p>
            <a:pPr>
              <a:lnSpc>
                <a:spcPts val="8324"/>
              </a:lnSpc>
            </a:pPr>
            <a:r>
              <a:rPr lang="en-US" sz="4800">
                <a:solidFill>
                  <a:srgbClr val="0B1320"/>
                </a:solidFill>
                <a:latin typeface="League Spartan"/>
                <a:sym typeface="League Spartan"/>
              </a:rPr>
              <a:t>Additive in Nuclear – New Form Factors</a:t>
            </a:r>
            <a:endParaRPr lang="en-US" dirty="0" err="1">
              <a:solidFill>
                <a:srgbClr val="000000"/>
              </a:solidFill>
              <a:latin typeface="Calibri"/>
              <a:ea typeface="Calibri"/>
              <a:cs typeface="Calibri"/>
            </a:endParaRPr>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2"/>
            <a:stretch>
              <a:fillRect/>
            </a:stretch>
          </a:blipFill>
        </p:spPr>
        <p:txBody>
          <a:bodyPr/>
          <a:lstStyle/>
          <a:p>
            <a:endParaRPr lang="en-CA"/>
          </a:p>
        </p:txBody>
      </p:sp>
      <p:pic>
        <p:nvPicPr>
          <p:cNvPr id="6" name="Content Placeholder 4" descr="Several metal parts on a table&#10;&#10;Description automatically generated">
            <a:extLst>
              <a:ext uri="{FF2B5EF4-FFF2-40B4-BE49-F238E27FC236}">
                <a16:creationId xmlns:a16="http://schemas.microsoft.com/office/drawing/2014/main" id="{97D9350C-EB34-9EC5-509C-487BA2257F06}"/>
              </a:ext>
            </a:extLst>
          </p:cNvPr>
          <p:cNvPicPr>
            <a:picLocks noChangeAspect="1"/>
          </p:cNvPicPr>
          <p:nvPr/>
        </p:nvPicPr>
        <p:blipFill>
          <a:blip r:embed="rId3"/>
          <a:stretch>
            <a:fillRect/>
          </a:stretch>
        </p:blipFill>
        <p:spPr>
          <a:xfrm>
            <a:off x="3574275" y="2575152"/>
            <a:ext cx="8138103" cy="6527007"/>
          </a:xfrm>
          <a:prstGeom prst="rect">
            <a:avLst/>
          </a:prstGeom>
        </p:spPr>
      </p:pic>
    </p:spTree>
    <p:extLst>
      <p:ext uri="{BB962C8B-B14F-4D97-AF65-F5344CB8AC3E}">
        <p14:creationId xmlns:p14="http://schemas.microsoft.com/office/powerpoint/2010/main" val="2726130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2365582" y="0"/>
            <a:ext cx="10309284"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
        <p:nvSpPr>
          <p:cNvPr id="7" name="TextBox 11">
            <a:extLst>
              <a:ext uri="{FF2B5EF4-FFF2-40B4-BE49-F238E27FC236}">
                <a16:creationId xmlns:a16="http://schemas.microsoft.com/office/drawing/2014/main" id="{19556D12-2EF8-060C-FBD8-A0B3848FEC85}"/>
              </a:ext>
            </a:extLst>
          </p:cNvPr>
          <p:cNvSpPr txBox="1"/>
          <p:nvPr/>
        </p:nvSpPr>
        <p:spPr>
          <a:xfrm>
            <a:off x="6095752" y="-5247"/>
            <a:ext cx="11013053" cy="2047355"/>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Additive in Nuclear – </a:t>
            </a:r>
            <a:endParaRPr lang="en-US" dirty="0" err="1">
              <a:solidFill>
                <a:srgbClr val="000000"/>
              </a:solidFill>
              <a:latin typeface="Calibri"/>
              <a:ea typeface="Calibri"/>
              <a:cs typeface="Calibri"/>
              <a:sym typeface="League Spartan"/>
            </a:endParaRPr>
          </a:p>
          <a:p>
            <a:pPr>
              <a:lnSpc>
                <a:spcPts val="8324"/>
              </a:lnSpc>
            </a:pPr>
            <a:r>
              <a:rPr lang="en-US" sz="4800" dirty="0">
                <a:solidFill>
                  <a:srgbClr val="0B1320"/>
                </a:solidFill>
                <a:latin typeface="League Spartan"/>
                <a:ea typeface="Calibri"/>
                <a:cs typeface="Calibri"/>
                <a:sym typeface="League Spartan"/>
              </a:rPr>
              <a:t>News from CNL &amp; Chalk River</a:t>
            </a:r>
            <a:endParaRPr lang="en-US">
              <a:solidFill>
                <a:srgbClr val="000000"/>
              </a:solidFill>
              <a:latin typeface="Calibri"/>
              <a:ea typeface="Calibri"/>
              <a:cs typeface="Calibri"/>
            </a:endParaRPr>
          </a:p>
        </p:txBody>
      </p:sp>
      <p:sp>
        <p:nvSpPr>
          <p:cNvPr id="9" name="Content Placeholder 2">
            <a:extLst>
              <a:ext uri="{FF2B5EF4-FFF2-40B4-BE49-F238E27FC236}">
                <a16:creationId xmlns:a16="http://schemas.microsoft.com/office/drawing/2014/main" id="{F816A6BF-A849-C5A4-95CE-A768E2DF0648}"/>
              </a:ext>
            </a:extLst>
          </p:cNvPr>
          <p:cNvSpPr txBox="1">
            <a:spLocks/>
          </p:cNvSpPr>
          <p:nvPr/>
        </p:nvSpPr>
        <p:spPr>
          <a:xfrm>
            <a:off x="1257300" y="2738438"/>
            <a:ext cx="10023232" cy="647087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hlinkClick r:id="rId4"/>
              </a:rPr>
              <a:t>A First for the Nuclear Industry: CNL Researchers Successfully 3D Print Using Uranium Dioxide - Canadian Nuclear Laboratories</a:t>
            </a:r>
            <a:endParaRPr lang="en-US" dirty="0"/>
          </a:p>
          <a:p>
            <a:endParaRPr lang="en-US" dirty="0"/>
          </a:p>
          <a:p>
            <a:r>
              <a:rPr lang="en-US" dirty="0">
                <a:hlinkClick r:id="rId5"/>
              </a:rPr>
              <a:t>Ultra Safe Nuclear Licenses New Method for 3D Printing Advanced Reactor Components | Department of Energy</a:t>
            </a:r>
            <a:endParaRPr lang="en-US" dirty="0"/>
          </a:p>
          <a:p>
            <a:endParaRPr lang="en-US" dirty="0"/>
          </a:p>
          <a:p>
            <a:r>
              <a:rPr lang="en-US" dirty="0">
                <a:hlinkClick r:id="rId6"/>
              </a:rPr>
              <a:t>MMR - Chalk River (usnc.com)</a:t>
            </a:r>
            <a:endParaRPr lang="en-CA" dirty="0"/>
          </a:p>
        </p:txBody>
      </p:sp>
      <p:pic>
        <p:nvPicPr>
          <p:cNvPr id="10" name="Picture 9" descr="A close-up of several shapes&#10;&#10;Description automatically generated">
            <a:extLst>
              <a:ext uri="{FF2B5EF4-FFF2-40B4-BE49-F238E27FC236}">
                <a16:creationId xmlns:a16="http://schemas.microsoft.com/office/drawing/2014/main" id="{2A411EE6-4C5A-61FD-600C-76BA67DA6C8B}"/>
              </a:ext>
            </a:extLst>
          </p:cNvPr>
          <p:cNvPicPr>
            <a:picLocks noChangeAspect="1"/>
          </p:cNvPicPr>
          <p:nvPr/>
        </p:nvPicPr>
        <p:blipFill>
          <a:blip r:embed="rId7"/>
          <a:stretch>
            <a:fillRect/>
          </a:stretch>
        </p:blipFill>
        <p:spPr>
          <a:xfrm>
            <a:off x="11781692" y="3986212"/>
            <a:ext cx="5943600" cy="2771775"/>
          </a:xfrm>
          <a:prstGeom prst="rect">
            <a:avLst/>
          </a:prstGeom>
        </p:spPr>
      </p:pic>
    </p:spTree>
    <p:extLst>
      <p:ext uri="{BB962C8B-B14F-4D97-AF65-F5344CB8AC3E}">
        <p14:creationId xmlns:p14="http://schemas.microsoft.com/office/powerpoint/2010/main" val="3754497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2"/>
            <a:stretch>
              <a:fillRect/>
            </a:stretch>
          </a:blipFill>
        </p:spPr>
        <p:txBody>
          <a:bodyPr/>
          <a:lstStyle/>
          <a:p>
            <a:endParaRPr lang="en-CA"/>
          </a:p>
        </p:txBody>
      </p:sp>
      <p:sp>
        <p:nvSpPr>
          <p:cNvPr id="7" name="TextBox 11">
            <a:extLst>
              <a:ext uri="{FF2B5EF4-FFF2-40B4-BE49-F238E27FC236}">
                <a16:creationId xmlns:a16="http://schemas.microsoft.com/office/drawing/2014/main" id="{19556D12-2EF8-060C-FBD8-A0B3848FEC85}"/>
              </a:ext>
            </a:extLst>
          </p:cNvPr>
          <p:cNvSpPr txBox="1"/>
          <p:nvPr/>
        </p:nvSpPr>
        <p:spPr>
          <a:xfrm>
            <a:off x="6447444" y="-5247"/>
            <a:ext cx="6933423" cy="2047355"/>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Additive in Nuclear – </a:t>
            </a:r>
            <a:r>
              <a:rPr lang="en-US" sz="4800" dirty="0">
                <a:solidFill>
                  <a:srgbClr val="0B1320"/>
                </a:solidFill>
                <a:latin typeface="League Spartan"/>
                <a:ea typeface="Calibri"/>
                <a:cs typeface="Calibri"/>
                <a:sym typeface="League Spartan"/>
              </a:rPr>
              <a:t>News from CNL</a:t>
            </a:r>
            <a:endParaRPr lang="en-US" dirty="0" err="1">
              <a:solidFill>
                <a:srgbClr val="000000"/>
              </a:solidFill>
              <a:latin typeface="Calibri"/>
              <a:ea typeface="Calibri"/>
              <a:cs typeface="Calibri"/>
            </a:endParaRPr>
          </a:p>
        </p:txBody>
      </p:sp>
      <p:grpSp>
        <p:nvGrpSpPr>
          <p:cNvPr id="10" name="Group 9">
            <a:extLst>
              <a:ext uri="{FF2B5EF4-FFF2-40B4-BE49-F238E27FC236}">
                <a16:creationId xmlns:a16="http://schemas.microsoft.com/office/drawing/2014/main" id="{851B374A-B563-C56A-D389-A27E66E48D53}"/>
              </a:ext>
            </a:extLst>
          </p:cNvPr>
          <p:cNvGrpSpPr/>
          <p:nvPr/>
        </p:nvGrpSpPr>
        <p:grpSpPr>
          <a:xfrm>
            <a:off x="2380025" y="2193455"/>
            <a:ext cx="15055660" cy="7422843"/>
            <a:chOff x="2380025" y="2193455"/>
            <a:chExt cx="15055660" cy="7422843"/>
          </a:xfrm>
        </p:grpSpPr>
        <p:pic>
          <p:nvPicPr>
            <p:cNvPr id="6" name="Content Placeholder 6">
              <a:extLst>
                <a:ext uri="{FF2B5EF4-FFF2-40B4-BE49-F238E27FC236}">
                  <a16:creationId xmlns:a16="http://schemas.microsoft.com/office/drawing/2014/main" id="{35FE4459-FFC8-DC6B-8CAD-E4C3ACD3C819}"/>
                </a:ext>
              </a:extLst>
            </p:cNvPr>
            <p:cNvPicPr>
              <a:picLocks noChangeAspect="1"/>
            </p:cNvPicPr>
            <p:nvPr/>
          </p:nvPicPr>
          <p:blipFill>
            <a:blip r:embed="rId3"/>
            <a:stretch>
              <a:fillRect/>
            </a:stretch>
          </p:blipFill>
          <p:spPr>
            <a:xfrm>
              <a:off x="2380025" y="2193455"/>
              <a:ext cx="15055660" cy="7422843"/>
            </a:xfrm>
            <a:prstGeom prst="rect">
              <a:avLst/>
            </a:prstGeom>
          </p:spPr>
        </p:pic>
        <p:sp>
          <p:nvSpPr>
            <p:cNvPr id="8" name="Rectangle 7">
              <a:extLst>
                <a:ext uri="{FF2B5EF4-FFF2-40B4-BE49-F238E27FC236}">
                  <a16:creationId xmlns:a16="http://schemas.microsoft.com/office/drawing/2014/main" id="{3B32F696-CED8-25B6-CFBE-2706F4288FBB}"/>
                </a:ext>
              </a:extLst>
            </p:cNvPr>
            <p:cNvSpPr/>
            <p:nvPr/>
          </p:nvSpPr>
          <p:spPr>
            <a:xfrm>
              <a:off x="12846397" y="9076850"/>
              <a:ext cx="4545229" cy="462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820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3F6FA"/>
        </a:solidFill>
        <a:effectLst/>
      </p:bgPr>
    </p:bg>
    <p:spTree>
      <p:nvGrpSpPr>
        <p:cNvPr id="1" name=""/>
        <p:cNvGrpSpPr/>
        <p:nvPr/>
      </p:nvGrpSpPr>
      <p:grpSpPr>
        <a:xfrm>
          <a:off x="0" y="0"/>
          <a:ext cx="0" cy="0"/>
          <a:chOff x="0" y="0"/>
          <a:chExt cx="0" cy="0"/>
        </a:xfrm>
      </p:grpSpPr>
      <p:sp>
        <p:nvSpPr>
          <p:cNvPr id="2" name="AutoShape 2"/>
          <p:cNvSpPr/>
          <p:nvPr/>
        </p:nvSpPr>
        <p:spPr>
          <a:xfrm>
            <a:off x="1028700" y="2899341"/>
            <a:ext cx="1494277" cy="0"/>
          </a:xfrm>
          <a:prstGeom prst="line">
            <a:avLst/>
          </a:prstGeom>
          <a:ln w="114300" cap="flat">
            <a:solidFill>
              <a:srgbClr val="0B1320"/>
            </a:solidFill>
            <a:prstDash val="solid"/>
            <a:headEnd type="none" w="sm" len="sm"/>
            <a:tailEnd type="none" w="sm" len="sm"/>
          </a:ln>
        </p:spPr>
        <p:txBody>
          <a:bodyPr/>
          <a:lstStyle/>
          <a:p>
            <a:endParaRPr lang="en-CA"/>
          </a:p>
        </p:txBody>
      </p:sp>
      <p:grpSp>
        <p:nvGrpSpPr>
          <p:cNvPr id="3" name="Group 3"/>
          <p:cNvGrpSpPr/>
          <p:nvPr/>
        </p:nvGrpSpPr>
        <p:grpSpPr>
          <a:xfrm>
            <a:off x="-1020273" y="0"/>
            <a:ext cx="7226805" cy="1303133"/>
            <a:chOff x="0" y="0"/>
            <a:chExt cx="3380667" cy="609600"/>
          </a:xfrm>
        </p:grpSpPr>
        <p:sp>
          <p:nvSpPr>
            <p:cNvPr id="4" name="Freeform 4"/>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5" name="TextBox 5"/>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6" name="Group 6"/>
          <p:cNvGrpSpPr/>
          <p:nvPr/>
        </p:nvGrpSpPr>
        <p:grpSpPr>
          <a:xfrm>
            <a:off x="12375054" y="9448108"/>
            <a:ext cx="6580569" cy="838892"/>
            <a:chOff x="0" y="0"/>
            <a:chExt cx="3770039" cy="480605"/>
          </a:xfrm>
        </p:grpSpPr>
        <p:sp>
          <p:nvSpPr>
            <p:cNvPr id="7" name="Freeform 7"/>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8" name="TextBox 8"/>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9" name="Freeform 9"/>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2"/>
            <a:stretch>
              <a:fillRect/>
            </a:stretch>
          </a:blipFill>
        </p:spPr>
        <p:txBody>
          <a:bodyPr/>
          <a:lstStyle/>
          <a:p>
            <a:endParaRPr lang="en-CA"/>
          </a:p>
        </p:txBody>
      </p:sp>
      <p:sp>
        <p:nvSpPr>
          <p:cNvPr id="10" name="TextBox 10"/>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1" name="TextBox 11"/>
          <p:cNvSpPr txBox="1"/>
          <p:nvPr/>
        </p:nvSpPr>
        <p:spPr>
          <a:xfrm>
            <a:off x="1028700" y="1626924"/>
            <a:ext cx="14754222" cy="2363860"/>
          </a:xfrm>
          <a:prstGeom prst="rect">
            <a:avLst/>
          </a:prstGeom>
        </p:spPr>
        <p:txBody>
          <a:bodyPr lIns="0" tIns="0" rIns="0" bIns="0" rtlCol="0" anchor="t">
            <a:spAutoFit/>
          </a:bodyPr>
          <a:lstStyle/>
          <a:p>
            <a:pPr algn="l">
              <a:lnSpc>
                <a:spcPts val="9470"/>
              </a:lnSpc>
            </a:pPr>
            <a:r>
              <a:rPr lang="en-US" sz="7284">
                <a:solidFill>
                  <a:srgbClr val="0B1320"/>
                </a:solidFill>
                <a:latin typeface="League Spartan"/>
                <a:ea typeface="League Spartan"/>
                <a:cs typeface="League Spartan"/>
                <a:sym typeface="League Spartan"/>
              </a:rPr>
              <a:t>Land Acknowledgement</a:t>
            </a:r>
          </a:p>
          <a:p>
            <a:pPr algn="l">
              <a:lnSpc>
                <a:spcPts val="9470"/>
              </a:lnSpc>
            </a:pPr>
            <a:endParaRPr lang="en-US" sz="7284">
              <a:solidFill>
                <a:srgbClr val="0B1320"/>
              </a:solidFill>
              <a:latin typeface="League Spartan"/>
              <a:ea typeface="League Spartan"/>
              <a:cs typeface="League Spartan"/>
              <a:sym typeface="League Spartan"/>
            </a:endParaRPr>
          </a:p>
        </p:txBody>
      </p:sp>
      <p:sp>
        <p:nvSpPr>
          <p:cNvPr id="12" name="TextBox 12"/>
          <p:cNvSpPr txBox="1"/>
          <p:nvPr/>
        </p:nvSpPr>
        <p:spPr>
          <a:xfrm>
            <a:off x="1028700" y="3085993"/>
            <a:ext cx="15913194" cy="6552961"/>
          </a:xfrm>
          <a:prstGeom prst="rect">
            <a:avLst/>
          </a:prstGeom>
        </p:spPr>
        <p:txBody>
          <a:bodyPr lIns="0" tIns="0" rIns="0" bIns="0" rtlCol="0" anchor="t">
            <a:spAutoFit/>
          </a:bodyPr>
          <a:lstStyle/>
          <a:p>
            <a:pPr algn="just">
              <a:lnSpc>
                <a:spcPts val="3282"/>
              </a:lnSpc>
            </a:pPr>
            <a:r>
              <a:rPr lang="en-US" sz="2051">
                <a:solidFill>
                  <a:srgbClr val="0B1320"/>
                </a:solidFill>
                <a:latin typeface="Helios Extended"/>
                <a:ea typeface="Helios Extended"/>
                <a:cs typeface="Helios Extended"/>
                <a:sym typeface="Helios Extended"/>
              </a:rPr>
              <a:t>We would like to acknowledge that OCNI’s head office is situated on the traditional territory of the Mississauga Nation and the Treaty territory of Scugog Island, Curve Lake, Alderville, Hiawatha, Rama, Beausoleil, and Georgina Island First Nations. It was these 7 First Nations that Canada recognized when Williams Treaty was negotiated in 1923. We recognize these peoples and their ancestors as those who have inhabited these lands since time immemorial. All those who come to live and work here are responsible for honouring this treaty in the spirit of peace, friendship, and respect.</a:t>
            </a:r>
          </a:p>
          <a:p>
            <a:pPr algn="just">
              <a:lnSpc>
                <a:spcPts val="3282"/>
              </a:lnSpc>
            </a:pPr>
            <a:r>
              <a:rPr lang="en-US" sz="2051">
                <a:solidFill>
                  <a:srgbClr val="0B1320"/>
                </a:solidFill>
                <a:latin typeface="Helios Extended"/>
                <a:ea typeface="Helios Extended"/>
                <a:cs typeface="Helios Extended"/>
                <a:sym typeface="Helios Extended"/>
              </a:rPr>
              <a:t> </a:t>
            </a:r>
          </a:p>
          <a:p>
            <a:pPr algn="just">
              <a:lnSpc>
                <a:spcPts val="3282"/>
              </a:lnSpc>
            </a:pPr>
            <a:r>
              <a:rPr lang="en-US" sz="2051">
                <a:solidFill>
                  <a:srgbClr val="0B1320"/>
                </a:solidFill>
                <a:latin typeface="Helios Extended"/>
                <a:ea typeface="Helios Extended"/>
                <a:cs typeface="Helios Extended"/>
                <a:sym typeface="Helios Extended"/>
              </a:rPr>
              <a:t>We are privileged to work and inhabit these lands, and with that privilege comes responsibility. As treaty people, we all share a collective responsibility to honor and uphold the treaty agreements, to acknowledge the painful truths about the impacts of colonization on Indigenous peoples, and to commit to a path of reconciliation. </a:t>
            </a:r>
          </a:p>
          <a:p>
            <a:pPr algn="just">
              <a:lnSpc>
                <a:spcPts val="3282"/>
              </a:lnSpc>
            </a:pPr>
            <a:r>
              <a:rPr lang="en-US" sz="2051">
                <a:solidFill>
                  <a:srgbClr val="0B1320"/>
                </a:solidFill>
                <a:latin typeface="Helios Extended"/>
                <a:ea typeface="Helios Extended"/>
                <a:cs typeface="Helios Extended"/>
                <a:sym typeface="Helios Extended"/>
              </a:rPr>
              <a:t> </a:t>
            </a:r>
          </a:p>
          <a:p>
            <a:pPr algn="just">
              <a:lnSpc>
                <a:spcPts val="3282"/>
              </a:lnSpc>
            </a:pPr>
            <a:r>
              <a:rPr lang="en-US" sz="2051">
                <a:solidFill>
                  <a:srgbClr val="0B1320"/>
                </a:solidFill>
                <a:latin typeface="Helios Extended"/>
                <a:ea typeface="Helios Extended"/>
                <a:cs typeface="Helios Extended"/>
                <a:sym typeface="Helios Extended"/>
              </a:rPr>
              <a:t>Let us reflect deeply on the shared journey toward healing, understanding, and unity. We have a chance to learn, to listen, and to engage in conversations that contribute to fostering a more inclusive society.</a:t>
            </a:r>
          </a:p>
          <a:p>
            <a:pPr algn="just">
              <a:lnSpc>
                <a:spcPts val="3282"/>
              </a:lnSpc>
            </a:pPr>
            <a:r>
              <a:rPr lang="en-US" sz="2051">
                <a:solidFill>
                  <a:srgbClr val="0B1320"/>
                </a:solidFill>
                <a:latin typeface="Helios Extended"/>
                <a:ea typeface="Helios Extended"/>
                <a:cs typeface="Helios Extended"/>
                <a:sym typeface="Helios Extended"/>
              </a:rPr>
              <a:t> </a:t>
            </a:r>
          </a:p>
          <a:p>
            <a:pPr algn="just">
              <a:lnSpc>
                <a:spcPts val="3282"/>
              </a:lnSpc>
            </a:pPr>
            <a:r>
              <a:rPr lang="en-US" sz="2051">
                <a:solidFill>
                  <a:srgbClr val="0B1320"/>
                </a:solidFill>
                <a:latin typeface="Helios Extended"/>
                <a:ea typeface="Helios Extended"/>
                <a:cs typeface="Helios Extended"/>
                <a:sym typeface="Helios Extended"/>
              </a:rPr>
              <a:t>Together, let's create a future where every day is an opportunity to learn, grow, and move forward in a better way.</a:t>
            </a:r>
          </a:p>
          <a:p>
            <a:pPr algn="just">
              <a:lnSpc>
                <a:spcPts val="3282"/>
              </a:lnSpc>
            </a:pPr>
            <a:endParaRPr lang="en-US" sz="2051">
              <a:solidFill>
                <a:srgbClr val="0B1320"/>
              </a:solidFill>
              <a:latin typeface="Helios Extended"/>
              <a:ea typeface="Helios Extended"/>
              <a:cs typeface="Helios Extended"/>
              <a:sym typeface="Helios Extende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2"/>
            <a:stretch>
              <a:fillRect/>
            </a:stretch>
          </a:blipFill>
        </p:spPr>
        <p:txBody>
          <a:bodyPr/>
          <a:lstStyle/>
          <a:p>
            <a:endParaRPr lang="en-CA"/>
          </a:p>
        </p:txBody>
      </p:sp>
      <p:sp>
        <p:nvSpPr>
          <p:cNvPr id="7" name="TextBox 11">
            <a:extLst>
              <a:ext uri="{FF2B5EF4-FFF2-40B4-BE49-F238E27FC236}">
                <a16:creationId xmlns:a16="http://schemas.microsoft.com/office/drawing/2014/main" id="{19556D12-2EF8-060C-FBD8-A0B3848FEC85}"/>
              </a:ext>
            </a:extLst>
          </p:cNvPr>
          <p:cNvSpPr txBox="1"/>
          <p:nvPr/>
        </p:nvSpPr>
        <p:spPr>
          <a:xfrm>
            <a:off x="6447444" y="-5247"/>
            <a:ext cx="6933423" cy="2047355"/>
          </a:xfrm>
          <a:prstGeom prst="rect">
            <a:avLst/>
          </a:prstGeom>
        </p:spPr>
        <p:txBody>
          <a:bodyPr wrap="square" lIns="0" tIns="0" rIns="0" bIns="0" rtlCol="0" anchor="t">
            <a:spAutoFit/>
          </a:bodyPr>
          <a:lstStyle/>
          <a:p>
            <a:pPr>
              <a:lnSpc>
                <a:spcPts val="8324"/>
              </a:lnSpc>
            </a:pPr>
            <a:r>
              <a:rPr lang="en-US" sz="4800">
                <a:solidFill>
                  <a:srgbClr val="0B1320"/>
                </a:solidFill>
                <a:latin typeface="League Spartan"/>
                <a:sym typeface="League Spartan"/>
              </a:rPr>
              <a:t>Additive in Nuclear – </a:t>
            </a:r>
            <a:r>
              <a:rPr lang="en-US" sz="4800">
                <a:solidFill>
                  <a:srgbClr val="0B1320"/>
                </a:solidFill>
                <a:latin typeface="League Spartan"/>
                <a:ea typeface="Calibri"/>
                <a:cs typeface="Calibri"/>
                <a:sym typeface="League Spartan"/>
              </a:rPr>
              <a:t>CNL Project Example</a:t>
            </a:r>
            <a:endParaRPr lang="en-US" dirty="0" err="1">
              <a:solidFill>
                <a:srgbClr val="000000"/>
              </a:solidFill>
              <a:latin typeface="Calibri"/>
              <a:ea typeface="Calibri"/>
              <a:cs typeface="Calibri"/>
            </a:endParaRPr>
          </a:p>
        </p:txBody>
      </p:sp>
      <p:sp>
        <p:nvSpPr>
          <p:cNvPr id="24" name="Text Placeholder 2">
            <a:extLst>
              <a:ext uri="{FF2B5EF4-FFF2-40B4-BE49-F238E27FC236}">
                <a16:creationId xmlns:a16="http://schemas.microsoft.com/office/drawing/2014/main" id="{A545E801-EB65-606C-869C-48001713AA68}"/>
              </a:ext>
            </a:extLst>
          </p:cNvPr>
          <p:cNvSpPr txBox="1">
            <a:spLocks/>
          </p:cNvSpPr>
          <p:nvPr/>
        </p:nvSpPr>
        <p:spPr>
          <a:xfrm>
            <a:off x="429146" y="3075533"/>
            <a:ext cx="8711744" cy="546003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14350" indent="-514350">
              <a:buFont typeface="Arial" panose="020B0604020202020204" pitchFamily="34" charset="0"/>
              <a:buChar char="•"/>
            </a:pPr>
            <a:r>
              <a:rPr lang="en-CA" sz="2700" dirty="0"/>
              <a:t>Progress (presented in summer 2023 by Scott Read)</a:t>
            </a:r>
            <a:endParaRPr lang="en-CA" sz="2700" dirty="0">
              <a:ea typeface="Calibri"/>
              <a:cs typeface="Calibri"/>
            </a:endParaRPr>
          </a:p>
          <a:p>
            <a:pPr marL="1200150" lvl="1" indent="-514350">
              <a:buFont typeface="Arial" panose="020B0604020202020204" pitchFamily="34" charset="0"/>
              <a:buChar char="•"/>
            </a:pPr>
            <a:r>
              <a:rPr lang="en-CA" sz="2700" dirty="0"/>
              <a:t>Process selected (L-PBF)</a:t>
            </a:r>
          </a:p>
          <a:p>
            <a:pPr marL="1200150" lvl="1" indent="-514350">
              <a:buFont typeface="Arial" panose="020B0604020202020204" pitchFamily="34" charset="0"/>
              <a:buChar char="•"/>
            </a:pPr>
            <a:r>
              <a:rPr lang="en-CA" sz="2700" dirty="0"/>
              <a:t>N299.3 requirements defined</a:t>
            </a:r>
          </a:p>
          <a:p>
            <a:pPr marL="1200150" lvl="1" indent="-514350">
              <a:buFont typeface="Arial" panose="020B0604020202020204" pitchFamily="34" charset="0"/>
              <a:buChar char="•"/>
            </a:pPr>
            <a:r>
              <a:rPr lang="en-CA" sz="2700" dirty="0"/>
              <a:t>Similar process evaluated using Nylon-12 material (part currently in dimensional inspection)</a:t>
            </a:r>
          </a:p>
          <a:p>
            <a:pPr marL="1200150" lvl="1" indent="-514350">
              <a:buFont typeface="Arial" panose="020B0604020202020204" pitchFamily="34" charset="0"/>
              <a:buChar char="•"/>
            </a:pPr>
            <a:r>
              <a:rPr lang="en-CA" sz="2700" dirty="0"/>
              <a:t>Metallic material powder sourced </a:t>
            </a:r>
          </a:p>
          <a:p>
            <a:pPr marL="1200150" lvl="1" indent="-514350">
              <a:buFont typeface="Arial" panose="020B0604020202020204" pitchFamily="34" charset="0"/>
              <a:buChar char="•"/>
            </a:pPr>
            <a:r>
              <a:rPr lang="en-CA" sz="2700" dirty="0"/>
              <a:t>Manufacturing, inspection, and test plan in development</a:t>
            </a:r>
          </a:p>
          <a:p>
            <a:pPr marL="1200150" lvl="1" indent="-514350">
              <a:buFont typeface="Arial" panose="020B0604020202020204" pitchFamily="34" charset="0"/>
              <a:buChar char="•"/>
            </a:pPr>
            <a:r>
              <a:rPr lang="en-CA" sz="2700" dirty="0"/>
              <a:t>Some features re-designed for better printability</a:t>
            </a:r>
          </a:p>
          <a:p>
            <a:pPr marL="1200150" lvl="1" indent="-514350">
              <a:buFont typeface="Arial" panose="020B0604020202020204" pitchFamily="34" charset="0"/>
              <a:buChar char="•"/>
            </a:pPr>
            <a:r>
              <a:rPr lang="en-CA" sz="2700" dirty="0"/>
              <a:t>Areas where post-processing machining identified</a:t>
            </a:r>
          </a:p>
          <a:p>
            <a:pPr marL="1200150" lvl="1" indent="-514350">
              <a:buFont typeface="Arial" panose="020B0604020202020204" pitchFamily="34" charset="0"/>
              <a:buChar char="•"/>
            </a:pPr>
            <a:endParaRPr lang="en-CA" sz="2700" dirty="0"/>
          </a:p>
          <a:p>
            <a:pPr marL="514350" indent="-514350">
              <a:buFont typeface="Arial" panose="020B0604020202020204" pitchFamily="34" charset="0"/>
              <a:buChar char="•"/>
            </a:pPr>
            <a:endParaRPr lang="en-CA" sz="2700" dirty="0"/>
          </a:p>
          <a:p>
            <a:pPr marL="1200150" lvl="1" indent="-514350">
              <a:buFont typeface="Arial" panose="020B0604020202020204" pitchFamily="34" charset="0"/>
              <a:buChar char="•"/>
            </a:pPr>
            <a:endParaRPr lang="en-CA" sz="2700" dirty="0"/>
          </a:p>
        </p:txBody>
      </p:sp>
      <p:pic>
        <p:nvPicPr>
          <p:cNvPr id="26" name="Picture 25" descr="A black text on a white background&#10;&#10;Description automatically generated">
            <a:extLst>
              <a:ext uri="{FF2B5EF4-FFF2-40B4-BE49-F238E27FC236}">
                <a16:creationId xmlns:a16="http://schemas.microsoft.com/office/drawing/2014/main" id="{7ABA8F94-BEF7-C45F-1BED-5F4639CDD141}"/>
              </a:ext>
            </a:extLst>
          </p:cNvPr>
          <p:cNvPicPr>
            <a:picLocks noChangeAspect="1"/>
          </p:cNvPicPr>
          <p:nvPr/>
        </p:nvPicPr>
        <p:blipFill>
          <a:blip r:embed="rId3"/>
          <a:stretch>
            <a:fillRect/>
          </a:stretch>
        </p:blipFill>
        <p:spPr>
          <a:xfrm>
            <a:off x="600208" y="8210275"/>
            <a:ext cx="5460027" cy="1399565"/>
          </a:xfrm>
          <a:prstGeom prst="rect">
            <a:avLst/>
          </a:prstGeom>
        </p:spPr>
      </p:pic>
      <p:grpSp>
        <p:nvGrpSpPr>
          <p:cNvPr id="30" name="Group 29">
            <a:extLst>
              <a:ext uri="{FF2B5EF4-FFF2-40B4-BE49-F238E27FC236}">
                <a16:creationId xmlns:a16="http://schemas.microsoft.com/office/drawing/2014/main" id="{7E94356A-5957-53F7-AF2F-809347290061}"/>
              </a:ext>
            </a:extLst>
          </p:cNvPr>
          <p:cNvGrpSpPr/>
          <p:nvPr/>
        </p:nvGrpSpPr>
        <p:grpSpPr>
          <a:xfrm>
            <a:off x="9731829" y="2925275"/>
            <a:ext cx="8757482" cy="5983758"/>
            <a:chOff x="9241972" y="2995255"/>
            <a:chExt cx="8757482" cy="5983758"/>
          </a:xfrm>
        </p:grpSpPr>
        <p:pic>
          <p:nvPicPr>
            <p:cNvPr id="28" name="Picture 2" descr="image002">
              <a:extLst>
                <a:ext uri="{FF2B5EF4-FFF2-40B4-BE49-F238E27FC236}">
                  <a16:creationId xmlns:a16="http://schemas.microsoft.com/office/drawing/2014/main" id="{D140E634-43C0-AA01-6D62-E048BE3A7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1972" y="2995255"/>
              <a:ext cx="8757482" cy="537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6518FAF9-5A0B-6162-91FF-8EBDEBBAAA8F}"/>
                </a:ext>
              </a:extLst>
            </p:cNvPr>
            <p:cNvSpPr txBox="1"/>
            <p:nvPr/>
          </p:nvSpPr>
          <p:spPr>
            <a:xfrm>
              <a:off x="15664187" y="8563515"/>
              <a:ext cx="2335266" cy="415498"/>
            </a:xfrm>
            <a:prstGeom prst="rect">
              <a:avLst/>
            </a:prstGeom>
          </p:spPr>
          <p:txBody>
            <a:bodyPr wrap="square" rtlCol="0">
              <a:spAutoFit/>
            </a:bodyPr>
            <a:lstStyle/>
            <a:p>
              <a:r>
                <a:rPr lang="en-CA" sz="2100" dirty="0"/>
                <a:t>Source: Scott Read</a:t>
              </a:r>
              <a:endParaRPr lang="en-CA" sz="2100" dirty="0">
                <a:solidFill>
                  <a:srgbClr val="434343"/>
                </a:solidFill>
              </a:endParaRPr>
            </a:p>
          </p:txBody>
        </p:sp>
      </p:grpSp>
      <p:sp>
        <p:nvSpPr>
          <p:cNvPr id="33" name="Text Placeholder 3">
            <a:extLst>
              <a:ext uri="{FF2B5EF4-FFF2-40B4-BE49-F238E27FC236}">
                <a16:creationId xmlns:a16="http://schemas.microsoft.com/office/drawing/2014/main" id="{080D25DB-7CEE-1F13-EC52-76E732B7CEE7}"/>
              </a:ext>
            </a:extLst>
          </p:cNvPr>
          <p:cNvSpPr txBox="1">
            <a:spLocks/>
          </p:cNvSpPr>
          <p:nvPr/>
        </p:nvSpPr>
        <p:spPr>
          <a:xfrm>
            <a:off x="429146" y="1947146"/>
            <a:ext cx="17202146" cy="112788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CA" sz="3000" dirty="0">
                <a:solidFill>
                  <a:srgbClr val="40B79C"/>
                </a:solidFill>
                <a:latin typeface="Trebuchet MS"/>
              </a:rPr>
              <a:t>Tooling: Fuel Channel Tooling Component</a:t>
            </a:r>
            <a:endParaRPr lang="en-US"/>
          </a:p>
        </p:txBody>
      </p:sp>
    </p:spTree>
    <p:extLst>
      <p:ext uri="{BB962C8B-B14F-4D97-AF65-F5344CB8AC3E}">
        <p14:creationId xmlns:p14="http://schemas.microsoft.com/office/powerpoint/2010/main" val="3998340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2"/>
            <a:stretch>
              <a:fillRect/>
            </a:stretch>
          </a:blipFill>
        </p:spPr>
        <p:txBody>
          <a:bodyPr/>
          <a:lstStyle/>
          <a:p>
            <a:endParaRPr lang="en-CA"/>
          </a:p>
        </p:txBody>
      </p:sp>
      <p:sp>
        <p:nvSpPr>
          <p:cNvPr id="7" name="TextBox 11">
            <a:extLst>
              <a:ext uri="{FF2B5EF4-FFF2-40B4-BE49-F238E27FC236}">
                <a16:creationId xmlns:a16="http://schemas.microsoft.com/office/drawing/2014/main" id="{19556D12-2EF8-060C-FBD8-A0B3848FEC85}"/>
              </a:ext>
            </a:extLst>
          </p:cNvPr>
          <p:cNvSpPr txBox="1"/>
          <p:nvPr/>
        </p:nvSpPr>
        <p:spPr>
          <a:xfrm>
            <a:off x="6447444" y="-5247"/>
            <a:ext cx="8516039" cy="4176143"/>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Additive in Nuclear – </a:t>
            </a:r>
            <a:endParaRPr lang="en-US" sz="3600" dirty="0" err="1">
              <a:solidFill>
                <a:srgbClr val="0B1320"/>
              </a:solidFill>
              <a:latin typeface="League Spartan"/>
              <a:ea typeface="Calibri"/>
              <a:cs typeface="Calibri"/>
              <a:sym typeface="League Spartan"/>
            </a:endParaRPr>
          </a:p>
          <a:p>
            <a:pPr>
              <a:lnSpc>
                <a:spcPts val="8324"/>
              </a:lnSpc>
            </a:pPr>
            <a:r>
              <a:rPr lang="en-US" sz="3600" dirty="0">
                <a:solidFill>
                  <a:srgbClr val="0B1320"/>
                </a:solidFill>
                <a:latin typeface="League Spartan"/>
                <a:ea typeface="Calibri"/>
                <a:cs typeface="Calibri"/>
                <a:sym typeface="League Spartan"/>
              </a:rPr>
              <a:t>Canadian Workforce Development and Academic R&amp;D Capacity</a:t>
            </a:r>
            <a:endParaRPr lang="en-US" sz="3600">
              <a:solidFill>
                <a:srgbClr val="0B1320"/>
              </a:solidFill>
              <a:latin typeface="League Spartan"/>
              <a:ea typeface="Calibri"/>
              <a:cs typeface="Calibri"/>
            </a:endParaRPr>
          </a:p>
          <a:p>
            <a:pPr>
              <a:lnSpc>
                <a:spcPts val="8324"/>
              </a:lnSpc>
            </a:pPr>
            <a:endParaRPr lang="en-US" sz="4800" dirty="0">
              <a:solidFill>
                <a:srgbClr val="0B1320"/>
              </a:solidFill>
              <a:latin typeface="League Spartan"/>
              <a:ea typeface="Calibri"/>
              <a:cs typeface="Calibri"/>
            </a:endParaRPr>
          </a:p>
        </p:txBody>
      </p:sp>
      <p:sp>
        <p:nvSpPr>
          <p:cNvPr id="6" name="Content Placeholder 2">
            <a:extLst>
              <a:ext uri="{FF2B5EF4-FFF2-40B4-BE49-F238E27FC236}">
                <a16:creationId xmlns:a16="http://schemas.microsoft.com/office/drawing/2014/main" id="{DFF06753-472D-9912-A1BA-C1CCC6D0CC0D}"/>
              </a:ext>
            </a:extLst>
          </p:cNvPr>
          <p:cNvSpPr txBox="1">
            <a:spLocks/>
          </p:cNvSpPr>
          <p:nvPr/>
        </p:nvSpPr>
        <p:spPr>
          <a:xfrm>
            <a:off x="694593" y="3160469"/>
            <a:ext cx="13802309" cy="760542"/>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5400" b="1" dirty="0"/>
              <a:t>UNENE </a:t>
            </a:r>
            <a:r>
              <a:rPr lang="en-CA" dirty="0"/>
              <a:t>(University Network of Excellence in Nuclear Engineering)</a:t>
            </a:r>
            <a:endParaRPr lang="en-US" dirty="0"/>
          </a:p>
          <a:p>
            <a:pPr marL="0" indent="0">
              <a:buNone/>
            </a:pPr>
            <a:endParaRPr lang="en-CA" sz="5400" b="1" dirty="0">
              <a:ea typeface="Calibri"/>
              <a:cs typeface="Calibri"/>
            </a:endParaRPr>
          </a:p>
          <a:p>
            <a:pPr marL="685800" lvl="1" indent="0">
              <a:buFont typeface="Arial" pitchFamily="34" charset="0"/>
              <a:buNone/>
            </a:pPr>
            <a:endParaRPr lang="en-CA" dirty="0"/>
          </a:p>
          <a:p>
            <a:pPr lvl="1"/>
            <a:endParaRPr lang="en-CA" dirty="0"/>
          </a:p>
        </p:txBody>
      </p:sp>
      <p:sp>
        <p:nvSpPr>
          <p:cNvPr id="9" name="TextBox 8">
            <a:extLst>
              <a:ext uri="{FF2B5EF4-FFF2-40B4-BE49-F238E27FC236}">
                <a16:creationId xmlns:a16="http://schemas.microsoft.com/office/drawing/2014/main" id="{BB029C2C-8891-3F1B-5407-9083A71C18AE}"/>
              </a:ext>
            </a:extLst>
          </p:cNvPr>
          <p:cNvSpPr txBox="1"/>
          <p:nvPr/>
        </p:nvSpPr>
        <p:spPr>
          <a:xfrm>
            <a:off x="694592" y="4499204"/>
            <a:ext cx="5096847" cy="4385816"/>
          </a:xfrm>
          <a:prstGeom prst="rect">
            <a:avLst/>
          </a:prstGeom>
          <a:noFill/>
        </p:spPr>
        <p:txBody>
          <a:bodyPr wrap="square">
            <a:spAutoFit/>
          </a:bodyPr>
          <a:lstStyle/>
          <a:p>
            <a:pPr lvl="1"/>
            <a:r>
              <a:rPr lang="en-CA" sz="3600" dirty="0"/>
              <a:t>McMaster</a:t>
            </a:r>
          </a:p>
          <a:p>
            <a:pPr lvl="1"/>
            <a:r>
              <a:rPr lang="en-CA" sz="3600" dirty="0"/>
              <a:t>Ontario Tech</a:t>
            </a:r>
          </a:p>
          <a:p>
            <a:pPr lvl="1"/>
            <a:r>
              <a:rPr lang="en-CA" sz="3600" dirty="0"/>
              <a:t>Polytechnique Montreal</a:t>
            </a:r>
          </a:p>
          <a:p>
            <a:pPr lvl="1"/>
            <a:r>
              <a:rPr lang="en-CA" sz="3600" dirty="0"/>
              <a:t>Queen’s</a:t>
            </a:r>
          </a:p>
          <a:p>
            <a:pPr lvl="1"/>
            <a:r>
              <a:rPr lang="en-CA" sz="3600" dirty="0"/>
              <a:t>Royal Military College</a:t>
            </a:r>
          </a:p>
          <a:p>
            <a:pPr lvl="1"/>
            <a:r>
              <a:rPr lang="en-CA" sz="3600" dirty="0"/>
              <a:t>University of Guelph</a:t>
            </a:r>
          </a:p>
          <a:p>
            <a:pPr lvl="1"/>
            <a:endParaRPr lang="en-CA" sz="2700" dirty="0"/>
          </a:p>
        </p:txBody>
      </p:sp>
      <p:sp>
        <p:nvSpPr>
          <p:cNvPr id="11" name="TextBox 10">
            <a:extLst>
              <a:ext uri="{FF2B5EF4-FFF2-40B4-BE49-F238E27FC236}">
                <a16:creationId xmlns:a16="http://schemas.microsoft.com/office/drawing/2014/main" id="{EF9C9777-4CD6-E105-B12D-D83478A9A650}"/>
              </a:ext>
            </a:extLst>
          </p:cNvPr>
          <p:cNvSpPr txBox="1"/>
          <p:nvPr/>
        </p:nvSpPr>
        <p:spPr>
          <a:xfrm>
            <a:off x="6203604" y="4499204"/>
            <a:ext cx="9139335" cy="2862322"/>
          </a:xfrm>
          <a:prstGeom prst="rect">
            <a:avLst/>
          </a:prstGeom>
          <a:noFill/>
        </p:spPr>
        <p:txBody>
          <a:bodyPr wrap="square">
            <a:spAutoFit/>
          </a:bodyPr>
          <a:lstStyle/>
          <a:p>
            <a:pPr lvl="1"/>
            <a:r>
              <a:rPr lang="en-CA" sz="3600" dirty="0"/>
              <a:t>University of New Brunswick</a:t>
            </a:r>
          </a:p>
          <a:p>
            <a:pPr lvl="1"/>
            <a:r>
              <a:rPr lang="en-CA" sz="3600" dirty="0"/>
              <a:t>University of Regina</a:t>
            </a:r>
          </a:p>
          <a:p>
            <a:pPr lvl="1"/>
            <a:r>
              <a:rPr lang="en-CA" sz="3600" dirty="0"/>
              <a:t>University of Saskatchewan</a:t>
            </a:r>
          </a:p>
          <a:p>
            <a:pPr lvl="1"/>
            <a:r>
              <a:rPr lang="en-CA" sz="3600" dirty="0"/>
              <a:t>University of Toronto</a:t>
            </a:r>
          </a:p>
          <a:p>
            <a:pPr lvl="1"/>
            <a:r>
              <a:rPr lang="en-CA" sz="3600" dirty="0"/>
              <a:t>University of Waterloo</a:t>
            </a:r>
          </a:p>
        </p:txBody>
      </p:sp>
    </p:spTree>
    <p:extLst>
      <p:ext uri="{BB962C8B-B14F-4D97-AF65-F5344CB8AC3E}">
        <p14:creationId xmlns:p14="http://schemas.microsoft.com/office/powerpoint/2010/main" val="2801351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7267102" y="325391"/>
            <a:ext cx="10782300" cy="982961"/>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HIP</a:t>
            </a:r>
            <a:endParaRPr lang="en-US" dirty="0"/>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
        <p:nvSpPr>
          <p:cNvPr id="6" name="Content Placeholder 5">
            <a:extLst>
              <a:ext uri="{FF2B5EF4-FFF2-40B4-BE49-F238E27FC236}">
                <a16:creationId xmlns:a16="http://schemas.microsoft.com/office/drawing/2014/main" id="{C1F52FCE-C8C3-1D02-F3ED-9E05B5AA7900}"/>
              </a:ext>
            </a:extLst>
          </p:cNvPr>
          <p:cNvSpPr>
            <a:spLocks noGrp="1"/>
          </p:cNvSpPr>
          <p:nvPr>
            <p:ph idx="1"/>
          </p:nvPr>
        </p:nvSpPr>
        <p:spPr>
          <a:xfrm>
            <a:off x="457200" y="1600200"/>
            <a:ext cx="11876313" cy="13307105"/>
          </a:xfrm>
        </p:spPr>
        <p:txBody>
          <a:bodyPr vert="horz" lIns="91440" tIns="45720" rIns="91440" bIns="45720" rtlCol="0" anchor="t">
            <a:normAutofit/>
          </a:bodyPr>
          <a:lstStyle/>
          <a:p>
            <a:pPr marL="457200" indent="-457200"/>
            <a:r>
              <a:rPr lang="en-US" sz="2800" dirty="0">
                <a:ea typeface="Calibri"/>
                <a:cs typeface="Calibri"/>
              </a:rPr>
              <a:t>Hot Isostatic Pressing (HIP) has been used to remove shrinkage porosity and internal defects to improve mechanical properties and fatigue resistance in cast products (R&amp;D started in the 1950s at Bettel Labs and commissioned by the AEC)</a:t>
            </a:r>
          </a:p>
          <a:p>
            <a:pPr marL="457200" indent="-457200"/>
            <a:r>
              <a:rPr lang="en-US" sz="2800" dirty="0">
                <a:ea typeface="Calibri"/>
                <a:cs typeface="Calibri"/>
              </a:rPr>
              <a:t>New applications in </a:t>
            </a:r>
            <a:r>
              <a:rPr lang="en-US" sz="2800" err="1">
                <a:ea typeface="Calibri"/>
                <a:cs typeface="Calibri"/>
              </a:rPr>
              <a:t>powedered</a:t>
            </a:r>
            <a:r>
              <a:rPr lang="en-US" sz="2800" dirty="0">
                <a:ea typeface="Calibri"/>
                <a:cs typeface="Calibri"/>
              </a:rPr>
              <a:t> metallurgy and AM (PM NNS &amp; PM HIP)</a:t>
            </a:r>
          </a:p>
          <a:p>
            <a:pPr marL="457200" indent="-457200"/>
            <a:r>
              <a:rPr lang="en-US" sz="2800" dirty="0">
                <a:ea typeface="Calibri"/>
                <a:cs typeface="Calibri"/>
              </a:rPr>
              <a:t>Benefits of HIP</a:t>
            </a:r>
          </a:p>
          <a:p>
            <a:pPr marL="857250" lvl="1">
              <a:buFont typeface="Courier New" pitchFamily="34" charset="0"/>
              <a:buChar char="o"/>
            </a:pPr>
            <a:r>
              <a:rPr lang="en-US" sz="2000" dirty="0">
                <a:ea typeface="Calibri"/>
                <a:cs typeface="Calibri"/>
              </a:rPr>
              <a:t>Densification of powdered metal parts to 100% of theoretical density</a:t>
            </a:r>
          </a:p>
          <a:p>
            <a:pPr marL="857250" lvl="1">
              <a:buFont typeface="Courier New" pitchFamily="34" charset="0"/>
              <a:buChar char="o"/>
            </a:pPr>
            <a:r>
              <a:rPr lang="en-US" sz="2000" dirty="0">
                <a:ea typeface="Calibri"/>
                <a:cs typeface="Calibri"/>
              </a:rPr>
              <a:t>Total elimination of internal porosity in castings </a:t>
            </a:r>
          </a:p>
          <a:p>
            <a:pPr marL="857250" lvl="1">
              <a:buFont typeface="Courier New" pitchFamily="34" charset="0"/>
              <a:buChar char="o"/>
            </a:pPr>
            <a:r>
              <a:rPr lang="en-US" sz="2000" dirty="0">
                <a:ea typeface="Calibri"/>
                <a:cs typeface="Calibri"/>
              </a:rPr>
              <a:t>Improvement in mechanical properties:</a:t>
            </a:r>
          </a:p>
          <a:p>
            <a:pPr marL="1257300" lvl="2">
              <a:buFont typeface="Wingdings" pitchFamily="34" charset="0"/>
              <a:buChar char="§"/>
            </a:pPr>
            <a:r>
              <a:rPr lang="en-US" sz="1800" dirty="0">
                <a:ea typeface="Calibri"/>
                <a:cs typeface="Calibri"/>
              </a:rPr>
              <a:t>increased resistance to fatigue and temperature extremes</a:t>
            </a:r>
          </a:p>
          <a:p>
            <a:pPr marL="1257300" lvl="2">
              <a:buFont typeface="Wingdings" pitchFamily="34" charset="0"/>
              <a:buChar char="§"/>
            </a:pPr>
            <a:r>
              <a:rPr lang="en-US" sz="1800" dirty="0">
                <a:ea typeface="Calibri"/>
                <a:cs typeface="Calibri"/>
              </a:rPr>
              <a:t>higher resistance to impact, wear and abrasion</a:t>
            </a:r>
          </a:p>
          <a:p>
            <a:pPr marL="1257300" lvl="2">
              <a:buFont typeface="Wingdings" pitchFamily="34" charset="0"/>
              <a:buChar char="§"/>
            </a:pPr>
            <a:r>
              <a:rPr lang="en-US" sz="1800" dirty="0">
                <a:ea typeface="Calibri"/>
                <a:cs typeface="Calibri"/>
              </a:rPr>
              <a:t>improved ductility</a:t>
            </a:r>
          </a:p>
          <a:p>
            <a:pPr marL="857250" lvl="1">
              <a:buFont typeface="Courier New" pitchFamily="34" charset="0"/>
              <a:buChar char="o"/>
            </a:pPr>
            <a:r>
              <a:rPr lang="en-US" sz="2000" dirty="0">
                <a:ea typeface="Calibri"/>
                <a:cs typeface="Calibri"/>
              </a:rPr>
              <a:t>More efficient production:</a:t>
            </a:r>
          </a:p>
          <a:p>
            <a:pPr marL="1257300" lvl="2">
              <a:buFont typeface="Wingdings" pitchFamily="34" charset="0"/>
              <a:buChar char="§"/>
            </a:pPr>
            <a:r>
              <a:rPr lang="en-US" sz="1800" dirty="0">
                <a:ea typeface="Calibri"/>
                <a:cs typeface="Calibri"/>
              </a:rPr>
              <a:t>near net shape forming to precise tolerances</a:t>
            </a:r>
          </a:p>
          <a:p>
            <a:pPr marL="1257300" lvl="2">
              <a:buFont typeface="Wingdings" pitchFamily="34" charset="0"/>
              <a:buChar char="§"/>
            </a:pPr>
            <a:r>
              <a:rPr lang="en-US" sz="1800" dirty="0">
                <a:ea typeface="Calibri"/>
                <a:cs typeface="Calibri"/>
              </a:rPr>
              <a:t>little or no secondary machining or manual rework required</a:t>
            </a:r>
          </a:p>
          <a:p>
            <a:pPr marL="1257300" lvl="2">
              <a:buFont typeface="Wingdings" pitchFamily="34" charset="0"/>
              <a:buChar char="§"/>
            </a:pPr>
            <a:r>
              <a:rPr lang="en-US" sz="1800" dirty="0">
                <a:ea typeface="Calibri"/>
                <a:cs typeface="Calibri"/>
              </a:rPr>
              <a:t>reduce scatter ban in measured properties</a:t>
            </a:r>
          </a:p>
          <a:p>
            <a:pPr marL="1257300" lvl="2">
              <a:buFont typeface="Wingdings" pitchFamily="34" charset="0"/>
              <a:buChar char="§"/>
            </a:pPr>
            <a:r>
              <a:rPr lang="en-US" sz="1800" dirty="0">
                <a:ea typeface="Calibri"/>
                <a:cs typeface="Calibri"/>
              </a:rPr>
              <a:t>decreases scrap loss</a:t>
            </a:r>
          </a:p>
          <a:p>
            <a:pPr marL="457200" indent="-457200"/>
            <a:r>
              <a:rPr lang="en-US" sz="2400" dirty="0">
                <a:ea typeface="+mn-lt"/>
                <a:cs typeface="+mn-lt"/>
              </a:rPr>
              <a:t>The Use of Powder Metallurgy and Hot Isostatic Pressing for Fabricating Components of Nuclear Power Plants ORNL Report May 2022</a:t>
            </a:r>
            <a:endParaRPr lang="en-US" sz="2400" dirty="0">
              <a:ea typeface="Calibri"/>
              <a:cs typeface="Calibri"/>
            </a:endParaRPr>
          </a:p>
          <a:p>
            <a:pPr marL="457200" indent="-457200"/>
            <a:endParaRPr lang="en-US" sz="2700" dirty="0">
              <a:ea typeface="Calibri"/>
              <a:cs typeface="Calibri"/>
            </a:endParaRPr>
          </a:p>
          <a:p>
            <a:pPr marL="457200" indent="-457200"/>
            <a:endParaRPr lang="en-US" sz="2700" dirty="0">
              <a:ea typeface="Calibri"/>
              <a:cs typeface="Calibri"/>
            </a:endParaRPr>
          </a:p>
          <a:p>
            <a:pPr marL="457200" indent="-457200"/>
            <a:endParaRPr lang="en-US" sz="2700" dirty="0">
              <a:ea typeface="Calibri"/>
              <a:cs typeface="Calibri"/>
            </a:endParaRPr>
          </a:p>
          <a:p>
            <a:pPr marL="457200" indent="-457200"/>
            <a:endParaRPr lang="en-US" sz="2700" dirty="0">
              <a:ea typeface="Calibri"/>
              <a:cs typeface="Calibri"/>
            </a:endParaRPr>
          </a:p>
        </p:txBody>
      </p:sp>
      <p:pic>
        <p:nvPicPr>
          <p:cNvPr id="5" name="Picture 4" descr="A diagram of a heater&#10;&#10;Description automatically generated">
            <a:extLst>
              <a:ext uri="{FF2B5EF4-FFF2-40B4-BE49-F238E27FC236}">
                <a16:creationId xmlns:a16="http://schemas.microsoft.com/office/drawing/2014/main" id="{42F41241-82D2-16E4-10A9-E30318B0858A}"/>
              </a:ext>
            </a:extLst>
          </p:cNvPr>
          <p:cNvPicPr>
            <a:picLocks noChangeAspect="1"/>
          </p:cNvPicPr>
          <p:nvPr/>
        </p:nvPicPr>
        <p:blipFill>
          <a:blip r:embed="rId4"/>
          <a:stretch>
            <a:fillRect/>
          </a:stretch>
        </p:blipFill>
        <p:spPr>
          <a:xfrm>
            <a:off x="12389757" y="1037998"/>
            <a:ext cx="4720772" cy="3784147"/>
          </a:xfrm>
          <a:prstGeom prst="rect">
            <a:avLst/>
          </a:prstGeom>
        </p:spPr>
      </p:pic>
      <p:pic>
        <p:nvPicPr>
          <p:cNvPr id="7" name="Picture 6" descr="A drawing of a cylindrical object with many small fish&#10;&#10;Description automatically generated">
            <a:extLst>
              <a:ext uri="{FF2B5EF4-FFF2-40B4-BE49-F238E27FC236}">
                <a16:creationId xmlns:a16="http://schemas.microsoft.com/office/drawing/2014/main" id="{E01784A1-7F03-7DBD-E5D2-121D9BB1D902}"/>
              </a:ext>
            </a:extLst>
          </p:cNvPr>
          <p:cNvPicPr>
            <a:picLocks noChangeAspect="1"/>
          </p:cNvPicPr>
          <p:nvPr/>
        </p:nvPicPr>
        <p:blipFill>
          <a:blip r:embed="rId5"/>
          <a:stretch>
            <a:fillRect/>
          </a:stretch>
        </p:blipFill>
        <p:spPr>
          <a:xfrm>
            <a:off x="15466785" y="4586288"/>
            <a:ext cx="3247572" cy="4271283"/>
          </a:xfrm>
          <a:prstGeom prst="rect">
            <a:avLst/>
          </a:prstGeom>
        </p:spPr>
      </p:pic>
      <p:sp>
        <p:nvSpPr>
          <p:cNvPr id="8" name="TextBox 7">
            <a:extLst>
              <a:ext uri="{FF2B5EF4-FFF2-40B4-BE49-F238E27FC236}">
                <a16:creationId xmlns:a16="http://schemas.microsoft.com/office/drawing/2014/main" id="{8835D9CB-0CBD-3D45-08DE-80ADFE5169CD}"/>
              </a:ext>
            </a:extLst>
          </p:cNvPr>
          <p:cNvSpPr txBox="1"/>
          <p:nvPr/>
        </p:nvSpPr>
        <p:spPr>
          <a:xfrm>
            <a:off x="12161117" y="8258536"/>
            <a:ext cx="4650517" cy="120032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Video produced by Produced by the Isostatic Pressing Association.https://www.youtube.com/watch?v=BsnzgsEXT_A&amp;t=56s</a:t>
            </a:r>
          </a:p>
        </p:txBody>
      </p:sp>
    </p:spTree>
    <p:extLst>
      <p:ext uri="{BB962C8B-B14F-4D97-AF65-F5344CB8AC3E}">
        <p14:creationId xmlns:p14="http://schemas.microsoft.com/office/powerpoint/2010/main" val="2924387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7267102" y="325391"/>
            <a:ext cx="10782300" cy="982961"/>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HIP </a:t>
            </a:r>
            <a:endParaRPr lang="en-US" dirty="0"/>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
        <p:nvSpPr>
          <p:cNvPr id="6" name="Content Placeholder 5">
            <a:extLst>
              <a:ext uri="{FF2B5EF4-FFF2-40B4-BE49-F238E27FC236}">
                <a16:creationId xmlns:a16="http://schemas.microsoft.com/office/drawing/2014/main" id="{C1F52FCE-C8C3-1D02-F3ED-9E05B5AA7900}"/>
              </a:ext>
            </a:extLst>
          </p:cNvPr>
          <p:cNvSpPr>
            <a:spLocks noGrp="1"/>
          </p:cNvSpPr>
          <p:nvPr>
            <p:ph idx="1"/>
          </p:nvPr>
        </p:nvSpPr>
        <p:spPr>
          <a:xfrm>
            <a:off x="1926770" y="2979058"/>
            <a:ext cx="6578602" cy="5324248"/>
          </a:xfrm>
        </p:spPr>
        <p:txBody>
          <a:bodyPr vert="horz" lIns="91440" tIns="45720" rIns="91440" bIns="45720" rtlCol="0" anchor="t">
            <a:normAutofit fontScale="92500" lnSpcReduction="20000"/>
          </a:bodyPr>
          <a:lstStyle/>
          <a:p>
            <a:pPr marL="1028700" lvl="2" indent="0">
              <a:buNone/>
            </a:pPr>
            <a:endParaRPr lang="en-US" sz="1900" dirty="0">
              <a:ea typeface="Calibri"/>
              <a:cs typeface="Calibri"/>
            </a:endParaRPr>
          </a:p>
          <a:p>
            <a:pPr marL="857250" lvl="1">
              <a:buFont typeface="Courier New" pitchFamily="34" charset="0"/>
              <a:buChar char="o"/>
            </a:pPr>
            <a:r>
              <a:rPr lang="en-US" sz="3000" dirty="0">
                <a:ea typeface="Calibri"/>
                <a:cs typeface="Calibri"/>
              </a:rPr>
              <a:t>Super alloys</a:t>
            </a:r>
          </a:p>
          <a:p>
            <a:pPr marL="857250" lvl="1">
              <a:buFont typeface="Courier New" pitchFamily="34" charset="0"/>
              <a:buChar char="o"/>
            </a:pPr>
            <a:r>
              <a:rPr lang="en-US" sz="3000" dirty="0">
                <a:ea typeface="Calibri"/>
                <a:cs typeface="Calibri"/>
              </a:rPr>
              <a:t>High speed steels</a:t>
            </a:r>
          </a:p>
          <a:p>
            <a:pPr marL="857250" lvl="1">
              <a:buFont typeface="Courier New" pitchFamily="34" charset="0"/>
              <a:buChar char="o"/>
            </a:pPr>
            <a:r>
              <a:rPr lang="en-US" sz="3000" dirty="0">
                <a:ea typeface="Calibri"/>
                <a:cs typeface="Calibri"/>
              </a:rPr>
              <a:t>Stainless steels</a:t>
            </a:r>
          </a:p>
          <a:p>
            <a:pPr marL="857250" lvl="1">
              <a:buFont typeface="Courier New" pitchFamily="34" charset="0"/>
              <a:buChar char="o"/>
            </a:pPr>
            <a:r>
              <a:rPr lang="en-US" sz="3000" dirty="0">
                <a:ea typeface="Calibri"/>
                <a:cs typeface="Calibri"/>
              </a:rPr>
              <a:t>Titanium and aluminum alloys</a:t>
            </a:r>
          </a:p>
          <a:p>
            <a:pPr marL="857250" lvl="1">
              <a:buFont typeface="Courier New" pitchFamily="34" charset="0"/>
              <a:buChar char="o"/>
            </a:pPr>
            <a:r>
              <a:rPr lang="en-US" sz="3000" dirty="0">
                <a:ea typeface="Calibri"/>
                <a:cs typeface="Calibri"/>
              </a:rPr>
              <a:t>Refractory metals</a:t>
            </a:r>
            <a:endParaRPr lang="en-US" dirty="0"/>
          </a:p>
          <a:p>
            <a:pPr marL="857250" lvl="1">
              <a:buFont typeface="Courier New" pitchFamily="34" charset="0"/>
              <a:buChar char="o"/>
            </a:pPr>
            <a:r>
              <a:rPr lang="en-US" sz="3000" dirty="0">
                <a:ea typeface="Calibri"/>
                <a:cs typeface="Calibri"/>
              </a:rPr>
              <a:t>Carbides</a:t>
            </a:r>
          </a:p>
          <a:p>
            <a:pPr marL="857250" lvl="1">
              <a:buFont typeface="Courier New" pitchFamily="34" charset="0"/>
              <a:buChar char="o"/>
            </a:pPr>
            <a:r>
              <a:rPr lang="en-US" sz="3000" dirty="0">
                <a:ea typeface="Calibri"/>
                <a:cs typeface="Calibri"/>
              </a:rPr>
              <a:t>Engineered polymers</a:t>
            </a:r>
          </a:p>
          <a:p>
            <a:pPr marL="857250" lvl="1">
              <a:buFont typeface="Courier New" pitchFamily="34" charset="0"/>
              <a:buChar char="o"/>
            </a:pPr>
            <a:r>
              <a:rPr lang="en-US" sz="3000" dirty="0">
                <a:ea typeface="Calibri"/>
                <a:cs typeface="Calibri"/>
              </a:rPr>
              <a:t>Advanced ceramics</a:t>
            </a:r>
          </a:p>
          <a:p>
            <a:pPr marL="857250" lvl="1">
              <a:buFont typeface="Courier New" pitchFamily="34" charset="0"/>
              <a:buChar char="o"/>
            </a:pPr>
            <a:r>
              <a:rPr lang="en-US" sz="3000" dirty="0" err="1">
                <a:ea typeface="Calibri"/>
                <a:cs typeface="Calibri"/>
              </a:rPr>
              <a:t>Cermets</a:t>
            </a:r>
            <a:endParaRPr lang="en-US" sz="3000" dirty="0">
              <a:ea typeface="Calibri"/>
              <a:cs typeface="Calibri"/>
            </a:endParaRPr>
          </a:p>
          <a:p>
            <a:pPr marL="857250" lvl="1">
              <a:buFont typeface="Courier New" pitchFamily="34" charset="0"/>
              <a:buChar char="o"/>
            </a:pPr>
            <a:r>
              <a:rPr lang="en-US" sz="3000" dirty="0">
                <a:ea typeface="Calibri"/>
                <a:cs typeface="Calibri"/>
              </a:rPr>
              <a:t>Ferrites</a:t>
            </a:r>
          </a:p>
          <a:p>
            <a:pPr marL="857250" lvl="1">
              <a:buFont typeface="Courier New" pitchFamily="34" charset="0"/>
              <a:buChar char="o"/>
            </a:pPr>
            <a:r>
              <a:rPr lang="en-US" sz="3000" dirty="0">
                <a:ea typeface="Calibri"/>
                <a:cs typeface="Calibri"/>
              </a:rPr>
              <a:t>Composite materials</a:t>
            </a:r>
          </a:p>
          <a:p>
            <a:pPr marL="857250" lvl="1">
              <a:buFont typeface="Courier New" pitchFamily="34" charset="0"/>
              <a:buChar char="o"/>
            </a:pPr>
            <a:endParaRPr lang="en-US" sz="2300" dirty="0">
              <a:ea typeface="Calibri"/>
              <a:cs typeface="Calibri"/>
            </a:endParaRPr>
          </a:p>
          <a:p>
            <a:pPr marL="457200" indent="-457200"/>
            <a:endParaRPr lang="en-US" sz="2700" dirty="0">
              <a:ea typeface="Calibri"/>
              <a:cs typeface="Calibri"/>
            </a:endParaRPr>
          </a:p>
          <a:p>
            <a:pPr marL="457200" indent="-457200"/>
            <a:endParaRPr lang="en-US" sz="2700" dirty="0">
              <a:ea typeface="Calibri"/>
              <a:cs typeface="Calibri"/>
            </a:endParaRPr>
          </a:p>
          <a:p>
            <a:pPr marL="457200" indent="-457200"/>
            <a:endParaRPr lang="en-US" sz="2700" dirty="0">
              <a:ea typeface="Calibri"/>
              <a:cs typeface="Calibri"/>
            </a:endParaRPr>
          </a:p>
          <a:p>
            <a:pPr marL="457200" indent="-457200"/>
            <a:endParaRPr lang="en-US" sz="2700" dirty="0">
              <a:ea typeface="Calibri"/>
              <a:cs typeface="Calibri"/>
            </a:endParaRPr>
          </a:p>
        </p:txBody>
      </p:sp>
      <p:sp>
        <p:nvSpPr>
          <p:cNvPr id="8" name="TextBox 7">
            <a:extLst>
              <a:ext uri="{FF2B5EF4-FFF2-40B4-BE49-F238E27FC236}">
                <a16:creationId xmlns:a16="http://schemas.microsoft.com/office/drawing/2014/main" id="{14ACB75E-22A0-9C43-5F60-6AEA85EB0CA3}"/>
              </a:ext>
            </a:extLst>
          </p:cNvPr>
          <p:cNvSpPr txBox="1"/>
          <p:nvPr/>
        </p:nvSpPr>
        <p:spPr>
          <a:xfrm>
            <a:off x="1095828" y="1957615"/>
            <a:ext cx="101817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t>Materials Commonly used in HIP</a:t>
            </a:r>
            <a:endParaRPr lang="en-US" sz="3200"/>
          </a:p>
        </p:txBody>
      </p:sp>
    </p:spTree>
    <p:extLst>
      <p:ext uri="{BB962C8B-B14F-4D97-AF65-F5344CB8AC3E}">
        <p14:creationId xmlns:p14="http://schemas.microsoft.com/office/powerpoint/2010/main" val="71030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7247224" y="106730"/>
            <a:ext cx="9341126" cy="2047355"/>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HIP for nuclear waste streams</a:t>
            </a:r>
            <a:endParaRPr lang="en-US" dirty="0"/>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
        <p:nvSpPr>
          <p:cNvPr id="6" name="Content Placeholder 5">
            <a:extLst>
              <a:ext uri="{FF2B5EF4-FFF2-40B4-BE49-F238E27FC236}">
                <a16:creationId xmlns:a16="http://schemas.microsoft.com/office/drawing/2014/main" id="{C1F52FCE-C8C3-1D02-F3ED-9E05B5AA7900}"/>
              </a:ext>
            </a:extLst>
          </p:cNvPr>
          <p:cNvSpPr>
            <a:spLocks noGrp="1"/>
          </p:cNvSpPr>
          <p:nvPr>
            <p:ph idx="1"/>
          </p:nvPr>
        </p:nvSpPr>
        <p:spPr>
          <a:xfrm>
            <a:off x="307182" y="1141448"/>
            <a:ext cx="6048620" cy="8571498"/>
          </a:xfrm>
        </p:spPr>
        <p:txBody>
          <a:bodyPr vert="horz" lIns="91440" tIns="45720" rIns="91440" bIns="45720" rtlCol="0" anchor="t">
            <a:noAutofit/>
          </a:bodyPr>
          <a:lstStyle/>
          <a:p>
            <a:pPr marL="0" indent="0">
              <a:buNone/>
            </a:pPr>
            <a:endParaRPr lang="en-US" sz="2700" dirty="0">
              <a:ea typeface="Calibri"/>
              <a:cs typeface="Calibri"/>
            </a:endParaRPr>
          </a:p>
          <a:p>
            <a:pPr marL="0" indent="0">
              <a:buNone/>
            </a:pPr>
            <a:r>
              <a:rPr lang="en-US" sz="1900" b="1" dirty="0">
                <a:ea typeface="+mn-lt"/>
                <a:cs typeface="+mn-lt"/>
              </a:rPr>
              <a:t>UK Nuclear Decommissioning Overview</a:t>
            </a:r>
            <a:endParaRPr lang="en-US" sz="1900" dirty="0">
              <a:ea typeface="Calibri"/>
              <a:cs typeface="Calibri"/>
            </a:endParaRPr>
          </a:p>
          <a:p>
            <a:r>
              <a:rPr lang="en-US" sz="1900" dirty="0">
                <a:ea typeface="+mn-lt"/>
                <a:cs typeface="+mn-lt"/>
              </a:rPr>
              <a:t>£117 billion projected expenditure over the next century.</a:t>
            </a:r>
            <a:endParaRPr lang="en-US" sz="1900" dirty="0">
              <a:ea typeface="Calibri"/>
              <a:cs typeface="Calibri"/>
            </a:endParaRPr>
          </a:p>
          <a:p>
            <a:pPr marL="0" indent="0">
              <a:buNone/>
            </a:pPr>
            <a:endParaRPr lang="en-US" sz="1900" b="1" dirty="0">
              <a:ea typeface="Calibri"/>
              <a:cs typeface="Calibri"/>
            </a:endParaRPr>
          </a:p>
          <a:p>
            <a:pPr marL="0" indent="0">
              <a:buNone/>
            </a:pPr>
            <a:r>
              <a:rPr lang="en-US" sz="1900" b="1" dirty="0">
                <a:ea typeface="+mn-lt"/>
                <a:cs typeface="+mn-lt"/>
              </a:rPr>
              <a:t>Waste Management in England and Wales</a:t>
            </a:r>
            <a:endParaRPr lang="en-US" sz="1900" dirty="0">
              <a:ea typeface="Calibri"/>
              <a:cs typeface="Calibri"/>
            </a:endParaRPr>
          </a:p>
          <a:p>
            <a:r>
              <a:rPr lang="en-US" sz="1900" dirty="0">
                <a:ea typeface="+mn-lt"/>
                <a:cs typeface="+mn-lt"/>
              </a:rPr>
              <a:t>Intermediate Level Waste (ILW) and High Level Waste (HLW) disposed of in a geological repository.</a:t>
            </a:r>
            <a:endParaRPr lang="en-US" sz="1900" dirty="0">
              <a:ea typeface="Calibri"/>
              <a:cs typeface="Calibri"/>
            </a:endParaRPr>
          </a:p>
          <a:p>
            <a:r>
              <a:rPr lang="en-US" sz="1900" dirty="0">
                <a:ea typeface="+mn-lt"/>
                <a:cs typeface="+mn-lt"/>
              </a:rPr>
              <a:t>Wastes processed for passive safety via:</a:t>
            </a:r>
            <a:endParaRPr lang="en-US" sz="1900" dirty="0">
              <a:ea typeface="Calibri"/>
              <a:cs typeface="Calibri"/>
            </a:endParaRPr>
          </a:p>
          <a:p>
            <a:pPr lvl="1"/>
            <a:r>
              <a:rPr lang="en-US" sz="1900" dirty="0">
                <a:ea typeface="+mn-lt"/>
                <a:cs typeface="+mn-lt"/>
              </a:rPr>
              <a:t>Cementation (encapsulation in cement matrix).</a:t>
            </a:r>
            <a:endParaRPr lang="en-US" sz="1900" dirty="0">
              <a:ea typeface="Calibri"/>
              <a:cs typeface="Calibri"/>
            </a:endParaRPr>
          </a:p>
          <a:p>
            <a:pPr lvl="1"/>
            <a:r>
              <a:rPr lang="en-US" sz="1900" dirty="0">
                <a:ea typeface="+mn-lt"/>
                <a:cs typeface="+mn-lt"/>
              </a:rPr>
              <a:t>Vitrification (melting waste into </a:t>
            </a:r>
            <a:r>
              <a:rPr lang="en-US" sz="1900" dirty="0" err="1">
                <a:ea typeface="+mn-lt"/>
                <a:cs typeface="+mn-lt"/>
              </a:rPr>
              <a:t>boro</a:t>
            </a:r>
            <a:r>
              <a:rPr lang="en-US" sz="1900" dirty="0">
                <a:ea typeface="+mn-lt"/>
                <a:cs typeface="+mn-lt"/>
              </a:rPr>
              <a:t>-silicate glass).</a:t>
            </a:r>
            <a:endParaRPr lang="en-US" sz="1900" dirty="0">
              <a:ea typeface="Calibri"/>
              <a:cs typeface="Calibri"/>
            </a:endParaRPr>
          </a:p>
          <a:p>
            <a:pPr lvl="1"/>
            <a:r>
              <a:rPr lang="en-US" sz="1900" b="1" dirty="0">
                <a:ea typeface="+mn-lt"/>
                <a:cs typeface="+mn-lt"/>
              </a:rPr>
              <a:t>Challenges in Current Waste Treatment Methods</a:t>
            </a:r>
            <a:endParaRPr lang="en-US" sz="1900" dirty="0">
              <a:ea typeface="Calibri"/>
              <a:cs typeface="Calibri"/>
            </a:endParaRPr>
          </a:p>
          <a:p>
            <a:r>
              <a:rPr lang="en-US" sz="1900" b="1" dirty="0">
                <a:ea typeface="+mn-lt"/>
                <a:cs typeface="+mn-lt"/>
              </a:rPr>
              <a:t>Cementation (ILW):</a:t>
            </a:r>
            <a:endParaRPr lang="en-US" sz="1900" dirty="0">
              <a:ea typeface="Calibri"/>
              <a:cs typeface="Calibri"/>
            </a:endParaRPr>
          </a:p>
          <a:p>
            <a:pPr lvl="1"/>
            <a:r>
              <a:rPr lang="en-US" sz="1900" dirty="0">
                <a:ea typeface="+mn-lt"/>
                <a:cs typeface="+mn-lt"/>
              </a:rPr>
              <a:t>Increases waste volume by up to 400%.</a:t>
            </a:r>
            <a:endParaRPr lang="en-US" sz="1900" dirty="0">
              <a:ea typeface="Calibri"/>
              <a:cs typeface="Calibri"/>
            </a:endParaRPr>
          </a:p>
          <a:p>
            <a:pPr lvl="1"/>
            <a:r>
              <a:rPr lang="en-US" sz="1900" dirty="0">
                <a:ea typeface="+mn-lt"/>
                <a:cs typeface="+mn-lt"/>
              </a:rPr>
              <a:t>Requires valuable repository space and adds transfer liabilities.</a:t>
            </a:r>
            <a:endParaRPr lang="en-US" sz="1900" dirty="0">
              <a:ea typeface="Calibri"/>
              <a:cs typeface="Calibri"/>
            </a:endParaRPr>
          </a:p>
          <a:p>
            <a:pPr lvl="1"/>
            <a:r>
              <a:rPr lang="en-US" sz="1900" dirty="0">
                <a:ea typeface="+mn-lt"/>
                <a:cs typeface="+mn-lt"/>
              </a:rPr>
              <a:t>Not suited for reactive metals (e.g., uranium), reducing stability and durability.</a:t>
            </a:r>
            <a:endParaRPr lang="en-US" sz="1900" dirty="0">
              <a:ea typeface="Calibri"/>
              <a:cs typeface="Calibri"/>
            </a:endParaRPr>
          </a:p>
          <a:p>
            <a:r>
              <a:rPr lang="en-US" sz="1900" b="1" dirty="0">
                <a:ea typeface="+mn-lt"/>
                <a:cs typeface="+mn-lt"/>
              </a:rPr>
              <a:t>Vitrification (HLW):</a:t>
            </a:r>
            <a:endParaRPr lang="en-US" sz="1900" dirty="0">
              <a:ea typeface="Calibri"/>
              <a:cs typeface="Calibri"/>
            </a:endParaRPr>
          </a:p>
          <a:p>
            <a:pPr lvl="1"/>
            <a:r>
              <a:rPr lang="en-US" sz="1900" dirty="0">
                <a:ea typeface="+mn-lt"/>
                <a:cs typeface="+mn-lt"/>
              </a:rPr>
              <a:t>Preferred for HLW, immobilizing waste in glass.</a:t>
            </a:r>
            <a:endParaRPr lang="en-US" sz="1900" dirty="0">
              <a:ea typeface="Calibri"/>
              <a:cs typeface="Calibri"/>
            </a:endParaRPr>
          </a:p>
          <a:p>
            <a:pPr lvl="1"/>
            <a:r>
              <a:rPr lang="en-US" sz="1900" dirty="0">
                <a:ea typeface="+mn-lt"/>
                <a:cs typeface="+mn-lt"/>
              </a:rPr>
              <a:t>Being investigated for ILW but is a complex process.</a:t>
            </a:r>
            <a:endParaRPr lang="en-US" sz="1900" dirty="0">
              <a:ea typeface="Calibri"/>
              <a:cs typeface="Calibri"/>
            </a:endParaRPr>
          </a:p>
          <a:p>
            <a:pPr lvl="1"/>
            <a:r>
              <a:rPr lang="en-US" sz="1900" dirty="0">
                <a:ea typeface="+mn-lt"/>
                <a:cs typeface="+mn-lt"/>
              </a:rPr>
              <a:t>Challenges include:</a:t>
            </a:r>
            <a:endParaRPr lang="en-US" sz="1900" dirty="0">
              <a:ea typeface="Calibri"/>
              <a:cs typeface="Calibri"/>
            </a:endParaRPr>
          </a:p>
          <a:p>
            <a:pPr lvl="2"/>
            <a:r>
              <a:rPr lang="en-US" sz="1900" dirty="0">
                <a:ea typeface="+mn-lt"/>
                <a:cs typeface="+mn-lt"/>
              </a:rPr>
              <a:t>Precise control of melt parameters (viscosity, crystallization, conductivity).</a:t>
            </a:r>
            <a:endParaRPr lang="en-US" sz="1900" dirty="0">
              <a:ea typeface="Calibri"/>
              <a:cs typeface="Calibri"/>
            </a:endParaRPr>
          </a:p>
          <a:p>
            <a:pPr lvl="2"/>
            <a:r>
              <a:rPr lang="en-US" sz="1900" dirty="0">
                <a:ea typeface="+mn-lt"/>
                <a:cs typeface="+mn-lt"/>
              </a:rPr>
              <a:t>Volatile losses and complex off-gas systems.</a:t>
            </a:r>
          </a:p>
          <a:p>
            <a:pPr marL="0" indent="0">
              <a:buNone/>
            </a:pPr>
            <a:endParaRPr lang="en-US" sz="2600" b="1" dirty="0">
              <a:ea typeface="Calibri"/>
              <a:cs typeface="Calibri"/>
            </a:endParaRPr>
          </a:p>
          <a:p>
            <a:pPr marL="457200" indent="-457200"/>
            <a:endParaRPr lang="en-US" sz="2700" dirty="0">
              <a:ea typeface="+mn-lt"/>
              <a:cs typeface="+mn-lt"/>
            </a:endParaRPr>
          </a:p>
          <a:p>
            <a:pPr marL="457200" indent="-457200"/>
            <a:endParaRPr lang="en-US" sz="2700" dirty="0">
              <a:ea typeface="Calibri"/>
              <a:cs typeface="Calibri"/>
            </a:endParaRPr>
          </a:p>
          <a:p>
            <a:pPr marL="457200" indent="-457200"/>
            <a:endParaRPr lang="en-US" sz="2700" dirty="0">
              <a:ea typeface="Calibri"/>
              <a:cs typeface="Calibri"/>
            </a:endParaRPr>
          </a:p>
          <a:p>
            <a:pPr marL="457200" indent="-457200"/>
            <a:endParaRPr lang="en-US" sz="2700" dirty="0">
              <a:ea typeface="Calibri"/>
              <a:cs typeface="Calibri"/>
            </a:endParaRPr>
          </a:p>
        </p:txBody>
      </p:sp>
      <p:sp>
        <p:nvSpPr>
          <p:cNvPr id="20" name="Content Placeholder 5">
            <a:extLst>
              <a:ext uri="{FF2B5EF4-FFF2-40B4-BE49-F238E27FC236}">
                <a16:creationId xmlns:a16="http://schemas.microsoft.com/office/drawing/2014/main" id="{5D967D50-0029-2658-B410-7F512ECB4DAE}"/>
              </a:ext>
            </a:extLst>
          </p:cNvPr>
          <p:cNvSpPr txBox="1">
            <a:spLocks/>
          </p:cNvSpPr>
          <p:nvPr/>
        </p:nvSpPr>
        <p:spPr>
          <a:xfrm>
            <a:off x="6663771" y="2573821"/>
            <a:ext cx="5297287" cy="688992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400" dirty="0">
              <a:ea typeface="Calibri"/>
              <a:cs typeface="Calibri"/>
            </a:endParaRPr>
          </a:p>
          <a:p>
            <a:pPr marL="0" indent="0">
              <a:buNone/>
            </a:pPr>
            <a:r>
              <a:rPr lang="en-US" sz="2600" b="1" dirty="0">
                <a:ea typeface="Calibri"/>
                <a:cs typeface="Calibri"/>
              </a:rPr>
              <a:t>Hot-Isostatic Pressing (</a:t>
            </a:r>
            <a:r>
              <a:rPr lang="en-US" sz="2600" b="1" dirty="0" err="1">
                <a:ea typeface="Calibri"/>
                <a:cs typeface="Calibri"/>
              </a:rPr>
              <a:t>HIPing</a:t>
            </a:r>
            <a:r>
              <a:rPr lang="en-US" sz="2600" b="1" dirty="0">
                <a:ea typeface="Calibri"/>
                <a:cs typeface="Calibri"/>
              </a:rPr>
              <a:t>): A Promising Alternative</a:t>
            </a:r>
            <a:endParaRPr lang="en-US" dirty="0"/>
          </a:p>
          <a:p>
            <a:r>
              <a:rPr lang="en-US" sz="1900" b="1" dirty="0" err="1">
                <a:ea typeface="+mn-lt"/>
                <a:cs typeface="+mn-lt"/>
              </a:rPr>
              <a:t>GeoRoc’s</a:t>
            </a:r>
            <a:r>
              <a:rPr lang="en-US" sz="1900" b="1" dirty="0">
                <a:ea typeface="+mn-lt"/>
                <a:cs typeface="+mn-lt"/>
              </a:rPr>
              <a:t> HIP Technology:</a:t>
            </a:r>
            <a:endParaRPr lang="en-US" sz="1900" dirty="0">
              <a:ea typeface="Calibri"/>
              <a:cs typeface="Calibri"/>
            </a:endParaRPr>
          </a:p>
          <a:p>
            <a:pPr lvl="1"/>
            <a:r>
              <a:rPr lang="en-US" sz="1900" dirty="0">
                <a:ea typeface="+mn-lt"/>
                <a:cs typeface="+mn-lt"/>
              </a:rPr>
              <a:t>Uses isostatic pressure and high temperature in a sealed vessel with inert gas (argon).</a:t>
            </a:r>
            <a:endParaRPr lang="en-US" sz="1900" dirty="0">
              <a:ea typeface="Calibri"/>
              <a:cs typeface="Calibri"/>
            </a:endParaRPr>
          </a:p>
          <a:p>
            <a:pPr lvl="1"/>
            <a:r>
              <a:rPr lang="en-US" sz="1900" dirty="0">
                <a:ea typeface="+mn-lt"/>
                <a:cs typeface="+mn-lt"/>
              </a:rPr>
              <a:t>Waste sealed in canisters, densified into stable, volume-reduced forms.</a:t>
            </a:r>
            <a:endParaRPr lang="en-US" sz="1900" dirty="0">
              <a:ea typeface="Calibri"/>
              <a:cs typeface="Calibri"/>
            </a:endParaRPr>
          </a:p>
          <a:p>
            <a:r>
              <a:rPr lang="en-US" sz="1900" b="1" dirty="0">
                <a:ea typeface="+mn-lt"/>
                <a:cs typeface="+mn-lt"/>
              </a:rPr>
              <a:t>Key Advantages:</a:t>
            </a:r>
            <a:endParaRPr lang="en-US" sz="1900" dirty="0">
              <a:ea typeface="Calibri"/>
              <a:cs typeface="Calibri"/>
            </a:endParaRPr>
          </a:p>
          <a:p>
            <a:pPr lvl="1"/>
            <a:r>
              <a:rPr lang="en-US" sz="1900" dirty="0">
                <a:ea typeface="+mn-lt"/>
                <a:cs typeface="+mn-lt"/>
              </a:rPr>
              <a:t>Significant volume reduction.</a:t>
            </a:r>
            <a:endParaRPr lang="en-US" sz="1900" dirty="0">
              <a:ea typeface="Calibri"/>
              <a:cs typeface="Calibri"/>
            </a:endParaRPr>
          </a:p>
          <a:p>
            <a:pPr lvl="1"/>
            <a:r>
              <a:rPr lang="en-US" sz="1900" dirty="0">
                <a:ea typeface="+mn-lt"/>
                <a:cs typeface="+mn-lt"/>
              </a:rPr>
              <a:t>Potentially more stable </a:t>
            </a:r>
            <a:r>
              <a:rPr lang="en-US" sz="1900" err="1">
                <a:ea typeface="+mn-lt"/>
                <a:cs typeface="+mn-lt"/>
              </a:rPr>
              <a:t>wasteforms</a:t>
            </a:r>
            <a:r>
              <a:rPr lang="en-US" sz="1900" dirty="0">
                <a:ea typeface="+mn-lt"/>
                <a:cs typeface="+mn-lt"/>
              </a:rPr>
              <a:t> compared to cementation.</a:t>
            </a:r>
            <a:endParaRPr lang="en-US" sz="1900" dirty="0">
              <a:ea typeface="Calibri"/>
              <a:cs typeface="Calibri"/>
            </a:endParaRPr>
          </a:p>
          <a:p>
            <a:r>
              <a:rPr lang="en-US" sz="1900" b="1" dirty="0">
                <a:ea typeface="+mn-lt"/>
                <a:cs typeface="+mn-lt"/>
              </a:rPr>
              <a:t>Implementation Progress:</a:t>
            </a:r>
            <a:endParaRPr lang="en-US" sz="1900" dirty="0">
              <a:ea typeface="Calibri"/>
              <a:cs typeface="Calibri"/>
            </a:endParaRPr>
          </a:p>
          <a:p>
            <a:pPr lvl="1"/>
            <a:r>
              <a:rPr lang="en-US" sz="1900" dirty="0">
                <a:ea typeface="+mn-lt"/>
                <a:cs typeface="+mn-lt"/>
              </a:rPr>
              <a:t>Conceptual plant design delivered to Sellafield.</a:t>
            </a:r>
            <a:endParaRPr lang="en-US" sz="1900" dirty="0">
              <a:ea typeface="Calibri"/>
              <a:cs typeface="Calibri"/>
            </a:endParaRPr>
          </a:p>
          <a:p>
            <a:pPr lvl="1"/>
            <a:r>
              <a:rPr lang="en-US" sz="1900" dirty="0">
                <a:ea typeface="+mn-lt"/>
                <a:cs typeface="+mn-lt"/>
              </a:rPr>
              <a:t>Successful trial: 160 L of sludge processed into a single 40 L HIP package.</a:t>
            </a:r>
            <a:endParaRPr lang="en-US" sz="1900" dirty="0">
              <a:ea typeface="Calibri"/>
              <a:cs typeface="Calibri"/>
            </a:endParaRPr>
          </a:p>
          <a:p>
            <a:pPr lvl="1"/>
            <a:r>
              <a:rPr lang="en-US" sz="1900" dirty="0">
                <a:ea typeface="+mn-lt"/>
                <a:cs typeface="+mn-lt"/>
              </a:rPr>
              <a:t>Viable alternative under consideration for ILW treatment.</a:t>
            </a:r>
          </a:p>
          <a:p>
            <a:pPr marL="0" indent="0">
              <a:buNone/>
            </a:pPr>
            <a:endParaRPr lang="en-US" sz="2400" dirty="0">
              <a:ea typeface="Calibri"/>
              <a:cs typeface="Calibri"/>
            </a:endParaRPr>
          </a:p>
          <a:p>
            <a:pPr marL="457200" indent="-457200"/>
            <a:endParaRPr lang="en-US" sz="2400" dirty="0">
              <a:ea typeface="Calibri"/>
              <a:cs typeface="Calibri"/>
            </a:endParaRPr>
          </a:p>
        </p:txBody>
      </p:sp>
      <p:sp>
        <p:nvSpPr>
          <p:cNvPr id="21" name="TextBox 20">
            <a:extLst>
              <a:ext uri="{FF2B5EF4-FFF2-40B4-BE49-F238E27FC236}">
                <a16:creationId xmlns:a16="http://schemas.microsoft.com/office/drawing/2014/main" id="{5E38398D-6300-EC3D-3D64-2ABBC80125C8}"/>
              </a:ext>
            </a:extLst>
          </p:cNvPr>
          <p:cNvSpPr txBox="1"/>
          <p:nvPr/>
        </p:nvSpPr>
        <p:spPr>
          <a:xfrm>
            <a:off x="6968574" y="2247796"/>
            <a:ext cx="66095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0000FF"/>
                </a:solidFill>
                <a:cs typeface="Segoe UI"/>
                <a:hlinkClick r:id="rId4"/>
              </a:rPr>
              <a:t>https://researchfeatures.com/hot-isostatic-pressing-nuclear-waste/</a:t>
            </a:r>
            <a:r>
              <a:rPr lang="en-US">
                <a:cs typeface="Segoe UI"/>
              </a:rPr>
              <a:t>​</a:t>
            </a:r>
          </a:p>
          <a:p>
            <a:r>
              <a:rPr lang="en-US">
                <a:cs typeface="Segoe UI"/>
              </a:rPr>
              <a:t>​</a:t>
            </a:r>
          </a:p>
        </p:txBody>
      </p:sp>
    </p:spTree>
    <p:extLst>
      <p:ext uri="{BB962C8B-B14F-4D97-AF65-F5344CB8AC3E}">
        <p14:creationId xmlns:p14="http://schemas.microsoft.com/office/powerpoint/2010/main" val="2603786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696405" y="3664317"/>
            <a:ext cx="13255901" cy="2128788"/>
          </a:xfrm>
          <a:prstGeom prst="rect">
            <a:avLst/>
          </a:prstGeom>
        </p:spPr>
        <p:txBody>
          <a:bodyPr wrap="square" lIns="0" tIns="0" rIns="0" bIns="0" rtlCol="0" anchor="t">
            <a:spAutoFit/>
          </a:bodyPr>
          <a:lstStyle/>
          <a:p>
            <a:pPr algn="ctr">
              <a:lnSpc>
                <a:spcPts val="8324"/>
              </a:lnSpc>
            </a:pPr>
            <a:r>
              <a:rPr lang="en-US" sz="6600" dirty="0">
                <a:solidFill>
                  <a:srgbClr val="0B1320"/>
                </a:solidFill>
                <a:latin typeface="League Spartan"/>
                <a:sym typeface="League Spartan"/>
              </a:rPr>
              <a:t>Advanced (non-Physical) Manufacturing</a:t>
            </a:r>
            <a:endParaRPr lang="en-US" sz="6600" dirty="0">
              <a:solidFill>
                <a:srgbClr val="0B1320"/>
              </a:solidFill>
              <a:latin typeface="League Spartan"/>
            </a:endParaRPr>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Tree>
    <p:extLst>
      <p:ext uri="{BB962C8B-B14F-4D97-AF65-F5344CB8AC3E}">
        <p14:creationId xmlns:p14="http://schemas.microsoft.com/office/powerpoint/2010/main" val="2080097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7267102" y="325391"/>
            <a:ext cx="10782300" cy="982961"/>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Digital Twins</a:t>
            </a:r>
            <a:endParaRPr lang="en-US" dirty="0"/>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pic>
        <p:nvPicPr>
          <p:cNvPr id="5" name="Picture 4" descr="A circuit board shaped like a brain&#10;&#10;Description automatically generated">
            <a:extLst>
              <a:ext uri="{FF2B5EF4-FFF2-40B4-BE49-F238E27FC236}">
                <a16:creationId xmlns:a16="http://schemas.microsoft.com/office/drawing/2014/main" id="{70D6B9F4-163E-946C-8D0E-1A79EDC424A9}"/>
              </a:ext>
            </a:extLst>
          </p:cNvPr>
          <p:cNvPicPr>
            <a:picLocks noChangeAspect="1"/>
          </p:cNvPicPr>
          <p:nvPr/>
        </p:nvPicPr>
        <p:blipFill>
          <a:blip r:embed="rId4"/>
          <a:stretch>
            <a:fillRect/>
          </a:stretch>
        </p:blipFill>
        <p:spPr>
          <a:xfrm>
            <a:off x="12948579" y="-28577"/>
            <a:ext cx="6228286" cy="9486901"/>
          </a:xfrm>
          <a:prstGeom prst="rect">
            <a:avLst/>
          </a:prstGeom>
        </p:spPr>
      </p:pic>
      <p:sp>
        <p:nvSpPr>
          <p:cNvPr id="8" name="TextBox 7">
            <a:extLst>
              <a:ext uri="{FF2B5EF4-FFF2-40B4-BE49-F238E27FC236}">
                <a16:creationId xmlns:a16="http://schemas.microsoft.com/office/drawing/2014/main" id="{F657A8CC-A089-BF8E-A27E-DE0D57A91C33}"/>
              </a:ext>
            </a:extLst>
          </p:cNvPr>
          <p:cNvSpPr txBox="1"/>
          <p:nvPr/>
        </p:nvSpPr>
        <p:spPr>
          <a:xfrm>
            <a:off x="1271589" y="2193131"/>
            <a:ext cx="10001248" cy="6586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a:ea typeface="Calibri"/>
                <a:cs typeface="Calibri"/>
              </a:rPr>
              <a:t>What are digital twins?</a:t>
            </a:r>
          </a:p>
          <a:p>
            <a:r>
              <a:rPr lang="en-US" sz="2400" dirty="0">
                <a:latin typeface="Calibri"/>
                <a:ea typeface="Calibri"/>
                <a:cs typeface="Calibri"/>
              </a:rPr>
              <a:t>Digital twins are virtual replicas of physical objects, processes, and systems that can be used to optimize performance, reduce costs, and improve decision-making.</a:t>
            </a:r>
          </a:p>
          <a:p>
            <a:endParaRPr lang="en-US" sz="2400" dirty="0">
              <a:latin typeface="Calibri"/>
              <a:ea typeface="Calibri"/>
              <a:cs typeface="Calibri"/>
            </a:endParaRPr>
          </a:p>
          <a:p>
            <a:r>
              <a:rPr lang="en-US" sz="2400" b="1" dirty="0">
                <a:latin typeface="Calibri"/>
                <a:ea typeface="Calibri"/>
                <a:cs typeface="Calibri"/>
              </a:rPr>
              <a:t>Technology behind digital twins</a:t>
            </a:r>
          </a:p>
          <a:p>
            <a:r>
              <a:rPr lang="en-US" sz="2400" dirty="0">
                <a:latin typeface="Calibri"/>
                <a:ea typeface="Calibri"/>
                <a:cs typeface="Calibri"/>
              </a:rPr>
              <a:t>Digital twins rely on sensor networks and artificial intelligence to collect and analyze data, simulate scenarios, and predict outcomes.</a:t>
            </a:r>
          </a:p>
          <a:p>
            <a:endParaRPr lang="en-US" sz="2400" dirty="0">
              <a:latin typeface="Calibri"/>
              <a:ea typeface="Calibri"/>
              <a:cs typeface="Calibri"/>
            </a:endParaRPr>
          </a:p>
          <a:p>
            <a:r>
              <a:rPr lang="en-US" sz="2400" b="1" dirty="0">
                <a:latin typeface="Calibri"/>
                <a:ea typeface="Calibri"/>
                <a:cs typeface="Calibri"/>
              </a:rPr>
              <a:t>Applications of digital twins</a:t>
            </a:r>
          </a:p>
          <a:p>
            <a:r>
              <a:rPr lang="en-US" sz="2400" dirty="0">
                <a:latin typeface="Calibri"/>
                <a:ea typeface="Calibri"/>
                <a:cs typeface="Calibri"/>
              </a:rPr>
              <a:t>Digital twins are used in a variety of industries, including manufacturing, healthcare, transportation, and construction, to optimize performance, reduce downtime, and improve safety.</a:t>
            </a:r>
          </a:p>
          <a:p>
            <a:endParaRPr lang="en-US" sz="2400" dirty="0">
              <a:latin typeface="Calibri"/>
              <a:ea typeface="Calibri"/>
              <a:cs typeface="Calibri"/>
            </a:endParaRPr>
          </a:p>
          <a:p>
            <a:r>
              <a:rPr lang="en-US" sz="2400" b="1" dirty="0">
                <a:latin typeface="Calibri"/>
                <a:ea typeface="Calibri"/>
                <a:cs typeface="Calibri"/>
              </a:rPr>
              <a:t>Benefits of Digital Twins</a:t>
            </a:r>
            <a:endParaRPr lang="en-US" sz="2400">
              <a:latin typeface="Calibri"/>
              <a:ea typeface="Calibri"/>
              <a:cs typeface="Calibri"/>
            </a:endParaRPr>
          </a:p>
          <a:p>
            <a:r>
              <a:rPr lang="en-US" sz="2400" dirty="0">
                <a:latin typeface="Calibri"/>
                <a:ea typeface="Calibri"/>
                <a:cs typeface="Calibri"/>
              </a:rPr>
              <a:t>Digital twins can improve efficiency and productivity by enabling real-time monitoring and optimization of physical systems.</a:t>
            </a:r>
            <a:endParaRPr lang="en-US" sz="2400">
              <a:latin typeface="Calibri"/>
              <a:ea typeface="Calibri"/>
              <a:cs typeface="Calibri"/>
            </a:endParaRPr>
          </a:p>
          <a:p>
            <a:endParaRPr lang="en-US" sz="1400" dirty="0">
              <a:latin typeface="Calibri"/>
              <a:ea typeface="Calibri"/>
              <a:cs typeface="Calibri"/>
            </a:endParaRPr>
          </a:p>
        </p:txBody>
      </p:sp>
    </p:spTree>
    <p:extLst>
      <p:ext uri="{BB962C8B-B14F-4D97-AF65-F5344CB8AC3E}">
        <p14:creationId xmlns:p14="http://schemas.microsoft.com/office/powerpoint/2010/main" val="3932750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6887057" y="25084"/>
            <a:ext cx="10346192" cy="982961"/>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Digital Twins – Use Cases</a:t>
            </a:r>
            <a:endParaRPr lang="en-US" sz="4800" dirty="0">
              <a:solidFill>
                <a:srgbClr val="0B1320"/>
              </a:solidFill>
              <a:latin typeface="League Spartan"/>
            </a:endParaRPr>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
        <p:nvSpPr>
          <p:cNvPr id="8" name="TextBox 7">
            <a:extLst>
              <a:ext uri="{FF2B5EF4-FFF2-40B4-BE49-F238E27FC236}">
                <a16:creationId xmlns:a16="http://schemas.microsoft.com/office/drawing/2014/main" id="{F657A8CC-A089-BF8E-A27E-DE0D57A91C33}"/>
              </a:ext>
            </a:extLst>
          </p:cNvPr>
          <p:cNvSpPr txBox="1"/>
          <p:nvPr/>
        </p:nvSpPr>
        <p:spPr>
          <a:xfrm>
            <a:off x="646254" y="2171767"/>
            <a:ext cx="11153404" cy="84330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alibri"/>
                <a:ea typeface="Calibri"/>
                <a:cs typeface="Calibri"/>
              </a:rPr>
              <a:t>Optimizing Performance</a:t>
            </a:r>
            <a:endParaRPr lang="en-US" sz="2800">
              <a:latin typeface="Calibri"/>
              <a:ea typeface="Calibri"/>
              <a:cs typeface="Calibri"/>
            </a:endParaRPr>
          </a:p>
          <a:p>
            <a:r>
              <a:rPr lang="en-US" sz="2800" dirty="0">
                <a:latin typeface="Calibri"/>
                <a:ea typeface="Calibri"/>
                <a:cs typeface="Calibri"/>
              </a:rPr>
              <a:t>Digital twins can be used to optimize performance by simulating and testing various scenarios before implementation, resulting in better outcomes and improved efficiency.</a:t>
            </a:r>
            <a:endParaRPr lang="en-US" sz="2800">
              <a:latin typeface="Calibri"/>
              <a:ea typeface="Calibri"/>
              <a:cs typeface="Calibri"/>
            </a:endParaRPr>
          </a:p>
          <a:p>
            <a:endParaRPr lang="en-US" sz="2800" dirty="0">
              <a:latin typeface="Calibri"/>
              <a:ea typeface="Calibri"/>
              <a:cs typeface="Calibri"/>
            </a:endParaRPr>
          </a:p>
          <a:p>
            <a:r>
              <a:rPr lang="en-US" sz="2800" b="1" dirty="0">
                <a:latin typeface="Calibri"/>
                <a:ea typeface="Calibri"/>
                <a:cs typeface="Calibri"/>
              </a:rPr>
              <a:t>Reducing Downtime</a:t>
            </a:r>
            <a:endParaRPr lang="en-US" sz="2800">
              <a:latin typeface="Calibri"/>
              <a:ea typeface="Calibri"/>
              <a:cs typeface="Calibri"/>
            </a:endParaRPr>
          </a:p>
          <a:p>
            <a:r>
              <a:rPr lang="en-US" sz="2800" dirty="0">
                <a:latin typeface="Calibri"/>
                <a:ea typeface="Calibri"/>
                <a:cs typeface="Calibri"/>
              </a:rPr>
              <a:t>Digital twins can reduce downtime by allowing for real-time monitoring and alerting of potential issues, enabling proactive maintenance and faster resolution of problems.</a:t>
            </a:r>
            <a:endParaRPr lang="en-US" sz="2800">
              <a:latin typeface="Calibri"/>
              <a:ea typeface="Calibri"/>
              <a:cs typeface="Calibri"/>
            </a:endParaRPr>
          </a:p>
          <a:p>
            <a:endParaRPr lang="en-US" sz="2800" dirty="0">
              <a:latin typeface="Calibri"/>
              <a:ea typeface="Calibri"/>
              <a:cs typeface="Calibri"/>
            </a:endParaRPr>
          </a:p>
          <a:p>
            <a:r>
              <a:rPr lang="en-US" sz="2800" b="1" dirty="0">
                <a:latin typeface="Calibri"/>
                <a:ea typeface="Calibri"/>
                <a:cs typeface="Calibri"/>
              </a:rPr>
              <a:t>Improving Safety</a:t>
            </a:r>
            <a:endParaRPr lang="en-US" sz="2800">
              <a:latin typeface="Calibri"/>
              <a:ea typeface="Calibri"/>
              <a:cs typeface="Calibri"/>
            </a:endParaRPr>
          </a:p>
          <a:p>
            <a:r>
              <a:rPr lang="en-US" sz="2800" dirty="0">
                <a:latin typeface="Calibri"/>
                <a:ea typeface="Calibri"/>
                <a:cs typeface="Calibri"/>
              </a:rPr>
              <a:t>Digital twins can improve safety by simulating dangerous scenarios and providing training to workers in a safe, virtual environment.</a:t>
            </a:r>
            <a:endParaRPr lang="en-US" sz="2800">
              <a:latin typeface="Calibri"/>
              <a:ea typeface="Calibri"/>
              <a:cs typeface="Calibri"/>
            </a:endParaRPr>
          </a:p>
          <a:p>
            <a:endParaRPr lang="en-US" sz="2800" dirty="0">
              <a:latin typeface="Calibri"/>
              <a:ea typeface="Calibri"/>
              <a:cs typeface="Calibri"/>
            </a:endParaRPr>
          </a:p>
          <a:p>
            <a:r>
              <a:rPr lang="en-US" sz="2800" b="1" dirty="0">
                <a:latin typeface="Calibri"/>
                <a:ea typeface="Calibri"/>
                <a:cs typeface="Calibri"/>
              </a:rPr>
              <a:t>Predicting and Preventing Failures</a:t>
            </a:r>
            <a:endParaRPr lang="en-US" sz="2800">
              <a:latin typeface="Calibri"/>
              <a:ea typeface="Calibri"/>
              <a:cs typeface="Calibri"/>
            </a:endParaRPr>
          </a:p>
          <a:p>
            <a:r>
              <a:rPr lang="en-US" sz="2800" dirty="0">
                <a:latin typeface="Calibri"/>
                <a:ea typeface="Calibri"/>
                <a:cs typeface="Calibri"/>
              </a:rPr>
              <a:t>Digital twins can be used to predict and prevent failures, resulting in significant cost savings by allowing for proactive maintenance rather than reactive repairs.</a:t>
            </a:r>
            <a:endParaRPr lang="en-US" sz="2800">
              <a:latin typeface="Calibri"/>
              <a:ea typeface="Calibri"/>
              <a:cs typeface="Calibri"/>
            </a:endParaRPr>
          </a:p>
          <a:p>
            <a:endParaRPr lang="en-US" sz="2400" b="1" dirty="0">
              <a:latin typeface="Calisto MT"/>
              <a:ea typeface="Calibri"/>
              <a:cs typeface="Calibri"/>
            </a:endParaRPr>
          </a:p>
          <a:p>
            <a:endParaRPr lang="en-US" sz="1400" dirty="0">
              <a:latin typeface="Calisto MT"/>
            </a:endParaRPr>
          </a:p>
        </p:txBody>
      </p:sp>
    </p:spTree>
    <p:extLst>
      <p:ext uri="{BB962C8B-B14F-4D97-AF65-F5344CB8AC3E}">
        <p14:creationId xmlns:p14="http://schemas.microsoft.com/office/powerpoint/2010/main" val="2214150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6231620" y="325391"/>
            <a:ext cx="8643710" cy="982961"/>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Digital Twins – Examples</a:t>
            </a:r>
            <a:endParaRPr lang="en-US" dirty="0"/>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4"/>
            <a:stretch>
              <a:fillRect/>
            </a:stretch>
          </a:blipFill>
        </p:spPr>
        <p:txBody>
          <a:bodyPr/>
          <a:lstStyle/>
          <a:p>
            <a:endParaRPr lang="en-CA"/>
          </a:p>
        </p:txBody>
      </p:sp>
      <p:pic>
        <p:nvPicPr>
          <p:cNvPr id="5" name="Picture 4" descr="YVR data">
            <a:extLst>
              <a:ext uri="{FF2B5EF4-FFF2-40B4-BE49-F238E27FC236}">
                <a16:creationId xmlns:a16="http://schemas.microsoft.com/office/drawing/2014/main" id="{63F4D659-193D-C7BA-BABD-F4BF281BA4E7}"/>
              </a:ext>
            </a:extLst>
          </p:cNvPr>
          <p:cNvPicPr>
            <a:picLocks noChangeAspect="1"/>
          </p:cNvPicPr>
          <p:nvPr/>
        </p:nvPicPr>
        <p:blipFill>
          <a:blip r:embed="rId5"/>
          <a:stretch>
            <a:fillRect/>
          </a:stretch>
        </p:blipFill>
        <p:spPr>
          <a:xfrm>
            <a:off x="10555312" y="1942778"/>
            <a:ext cx="7980017" cy="4493580"/>
          </a:xfrm>
          <a:prstGeom prst="rect">
            <a:avLst/>
          </a:prstGeom>
        </p:spPr>
      </p:pic>
      <p:sp>
        <p:nvSpPr>
          <p:cNvPr id="7" name="TextBox 6">
            <a:extLst>
              <a:ext uri="{FF2B5EF4-FFF2-40B4-BE49-F238E27FC236}">
                <a16:creationId xmlns:a16="http://schemas.microsoft.com/office/drawing/2014/main" id="{2D45F7C5-E92A-84B8-F22E-2966B24824D9}"/>
              </a:ext>
            </a:extLst>
          </p:cNvPr>
          <p:cNvSpPr txBox="1"/>
          <p:nvPr/>
        </p:nvSpPr>
        <p:spPr>
          <a:xfrm>
            <a:off x="582161" y="2193131"/>
            <a:ext cx="9107473" cy="6278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hlinkClick r:id="rId6"/>
              </a:rPr>
              <a:t>Vancouver Airport</a:t>
            </a:r>
            <a:endParaRPr lang="en-US">
              <a:ea typeface="Calibri"/>
              <a:cs typeface="Calibri"/>
            </a:endParaRPr>
          </a:p>
          <a:p>
            <a:endParaRPr lang="en-US" sz="2800" dirty="0">
              <a:latin typeface="Calibri"/>
              <a:ea typeface="Calibri"/>
              <a:cs typeface="Calibri"/>
            </a:endParaRPr>
          </a:p>
          <a:p>
            <a:r>
              <a:rPr lang="en-US" sz="2800" dirty="0">
                <a:latin typeface="Calibri"/>
                <a:ea typeface="Calibri"/>
                <a:cs typeface="Calibri"/>
              </a:rPr>
              <a:t>Worked with </a:t>
            </a:r>
            <a:r>
              <a:rPr lang="en-US" sz="2800" dirty="0">
                <a:latin typeface="Calibri"/>
                <a:ea typeface="Calibri"/>
                <a:cs typeface="Calibri"/>
                <a:hlinkClick r:id="rId7"/>
              </a:rPr>
              <a:t>Unity</a:t>
            </a:r>
            <a:r>
              <a:rPr lang="en-US" sz="2800" dirty="0">
                <a:latin typeface="Calibri"/>
                <a:ea typeface="Calibri"/>
                <a:cs typeface="Calibri"/>
              </a:rPr>
              <a:t> to Develop a Digital Twin of its airport (notice the point cloud – metrology at scale!)</a:t>
            </a:r>
          </a:p>
          <a:p>
            <a:endParaRPr lang="en-US" sz="2800" dirty="0">
              <a:latin typeface="Calibri"/>
              <a:ea typeface="Calibri"/>
              <a:cs typeface="Calibri"/>
            </a:endParaRPr>
          </a:p>
          <a:p>
            <a:r>
              <a:rPr lang="en-US" sz="2800" dirty="0">
                <a:latin typeface="Calibri"/>
                <a:ea typeface="Calibri"/>
                <a:cs typeface="Calibri"/>
              </a:rPr>
              <a:t>(Side note, Unity has some good knowledge content: </a:t>
            </a:r>
            <a:r>
              <a:rPr lang="en-US" sz="2800" dirty="0">
                <a:ea typeface="+mn-lt"/>
                <a:cs typeface="+mn-lt"/>
                <a:hlinkClick r:id="rId8"/>
              </a:rPr>
              <a:t>https://learn.unity.com/tutorial/introduction-to-digital-twins-with-unity</a:t>
            </a:r>
            <a:r>
              <a:rPr lang="en-US" sz="2800" dirty="0">
                <a:ea typeface="+mn-lt"/>
                <a:cs typeface="+mn-lt"/>
              </a:rPr>
              <a:t>#) </a:t>
            </a:r>
            <a:endParaRPr lang="en-US" sz="2800" dirty="0">
              <a:latin typeface="Calibri"/>
              <a:ea typeface="Calibri"/>
              <a:cs typeface="Calibri"/>
            </a:endParaRPr>
          </a:p>
          <a:p>
            <a:endParaRPr lang="en-US" sz="2800" dirty="0">
              <a:latin typeface="Calibri"/>
              <a:ea typeface="Calibri"/>
              <a:cs typeface="Calibri"/>
            </a:endParaRPr>
          </a:p>
          <a:p>
            <a:endParaRPr lang="en-US" sz="2800" dirty="0">
              <a:ea typeface="Calibri"/>
              <a:cs typeface="Calibri"/>
            </a:endParaRPr>
          </a:p>
          <a:p>
            <a:endParaRPr lang="en-US" sz="2800" dirty="0">
              <a:latin typeface="Calibri"/>
              <a:ea typeface="Calibri"/>
              <a:cs typeface="Calibri"/>
            </a:endParaRPr>
          </a:p>
          <a:p>
            <a:endParaRPr lang="en-US" sz="2800" dirty="0">
              <a:latin typeface="Calibri"/>
              <a:ea typeface="Calibri"/>
              <a:cs typeface="Calibri"/>
            </a:endParaRPr>
          </a:p>
          <a:p>
            <a:endParaRPr lang="en-US" sz="2800" b="1" dirty="0">
              <a:latin typeface="Calibri"/>
              <a:ea typeface="Calibri"/>
              <a:cs typeface="Calibri"/>
            </a:endParaRPr>
          </a:p>
          <a:p>
            <a:endParaRPr lang="en-US" sz="2400" b="1" dirty="0">
              <a:latin typeface="Calisto MT"/>
              <a:ea typeface="Calibri"/>
              <a:cs typeface="Calibri"/>
            </a:endParaRPr>
          </a:p>
          <a:p>
            <a:endParaRPr lang="en-US" sz="1400" dirty="0">
              <a:latin typeface="Calisto MT"/>
            </a:endParaRPr>
          </a:p>
        </p:txBody>
      </p:sp>
      <p:pic>
        <p:nvPicPr>
          <p:cNvPr id="9" name="Online Media 8" title="YVR's Digital Twin">
            <a:hlinkClick r:id="" action="ppaction://media"/>
            <a:extLst>
              <a:ext uri="{FF2B5EF4-FFF2-40B4-BE49-F238E27FC236}">
                <a16:creationId xmlns:a16="http://schemas.microsoft.com/office/drawing/2014/main" id="{EB581D25-42DB-5C7F-13C1-A3614E475785}"/>
              </a:ext>
            </a:extLst>
          </p:cNvPr>
          <p:cNvPicPr>
            <a:picLocks noRot="1" noChangeAspect="1"/>
          </p:cNvPicPr>
          <p:nvPr>
            <a:videoFile r:link="rId1"/>
          </p:nvPr>
        </p:nvPicPr>
        <p:blipFill>
          <a:blip r:embed="rId9"/>
          <a:stretch>
            <a:fillRect/>
          </a:stretch>
        </p:blipFill>
        <p:spPr>
          <a:xfrm>
            <a:off x="8067210" y="5828709"/>
            <a:ext cx="7286207" cy="4121676"/>
          </a:xfrm>
          <a:prstGeom prst="rect">
            <a:avLst/>
          </a:prstGeom>
        </p:spPr>
      </p:pic>
      <p:sp>
        <p:nvSpPr>
          <p:cNvPr id="20" name="TextBox 19">
            <a:extLst>
              <a:ext uri="{FF2B5EF4-FFF2-40B4-BE49-F238E27FC236}">
                <a16:creationId xmlns:a16="http://schemas.microsoft.com/office/drawing/2014/main" id="{604EAF45-C580-EBA7-BE10-179E446E1680}"/>
              </a:ext>
            </a:extLst>
          </p:cNvPr>
          <p:cNvSpPr txBox="1"/>
          <p:nvPr/>
        </p:nvSpPr>
        <p:spPr>
          <a:xfrm>
            <a:off x="5321879" y="913030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https://www.youtube.com/watch?v=8Hcv-HpSU_g&amp;list=PPSV</a:t>
            </a:r>
          </a:p>
        </p:txBody>
      </p:sp>
      <p:sp>
        <p:nvSpPr>
          <p:cNvPr id="21" name="TextBox 20">
            <a:extLst>
              <a:ext uri="{FF2B5EF4-FFF2-40B4-BE49-F238E27FC236}">
                <a16:creationId xmlns:a16="http://schemas.microsoft.com/office/drawing/2014/main" id="{B9C5F1B3-CE2A-F060-C460-AEF905052281}"/>
              </a:ext>
            </a:extLst>
          </p:cNvPr>
          <p:cNvSpPr txBox="1"/>
          <p:nvPr/>
        </p:nvSpPr>
        <p:spPr>
          <a:xfrm>
            <a:off x="578645" y="6029324"/>
            <a:ext cx="7100887" cy="30969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Outcomes</a:t>
            </a:r>
            <a:r>
              <a:rPr lang="en-US" sz="2400" dirty="0"/>
              <a:t>:​</a:t>
            </a:r>
            <a:endParaRPr lang="en-US" sz="2400">
              <a:ea typeface="Calibri"/>
              <a:cs typeface="Calibri"/>
            </a:endParaRPr>
          </a:p>
          <a:p>
            <a:pPr marL="457200" indent="-457200">
              <a:buFont typeface="Arial,Sans-Serif"/>
              <a:buChar char="•"/>
            </a:pPr>
            <a:r>
              <a:rPr lang="en-US" sz="2400" dirty="0"/>
              <a:t>Increased confidence in resource planning due to better forecasting​</a:t>
            </a:r>
            <a:endParaRPr lang="en-US" sz="2400">
              <a:ea typeface="Calibri"/>
              <a:cs typeface="Calibri"/>
            </a:endParaRPr>
          </a:p>
          <a:p>
            <a:pPr marL="457200" indent="-457200">
              <a:buFont typeface="Arial,Sans-Serif"/>
              <a:buChar char="•"/>
            </a:pPr>
            <a:r>
              <a:rPr lang="en-US" sz="2400" dirty="0"/>
              <a:t>Reduced time to conduct root-cause analysis for disruptions​</a:t>
            </a:r>
            <a:endParaRPr lang="en-US" sz="2400">
              <a:ea typeface="Calibri"/>
              <a:cs typeface="Calibri"/>
            </a:endParaRPr>
          </a:p>
          <a:p>
            <a:pPr marL="457200" indent="-457200">
              <a:buFont typeface="Arial,Sans-Serif"/>
              <a:buChar char="•"/>
            </a:pPr>
            <a:r>
              <a:rPr lang="en-US" sz="2400" dirty="0"/>
              <a:t>Improved decision making through enhanced situational awareness with access to real-time information</a:t>
            </a:r>
            <a:endParaRPr lang="en-US" sz="2000" dirty="0">
              <a:ea typeface="Calibri"/>
              <a:cs typeface="Calibri"/>
            </a:endParaRPr>
          </a:p>
        </p:txBody>
      </p:sp>
    </p:spTree>
    <p:extLst>
      <p:ext uri="{BB962C8B-B14F-4D97-AF65-F5344CB8AC3E}">
        <p14:creationId xmlns:p14="http://schemas.microsoft.com/office/powerpoint/2010/main" val="2340720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
        <p:nvSpPr>
          <p:cNvPr id="6" name="TextBox 11">
            <a:extLst>
              <a:ext uri="{FF2B5EF4-FFF2-40B4-BE49-F238E27FC236}">
                <a16:creationId xmlns:a16="http://schemas.microsoft.com/office/drawing/2014/main" id="{BC2046AD-BBB7-20FD-9E6D-C746FCA82C95}"/>
              </a:ext>
            </a:extLst>
          </p:cNvPr>
          <p:cNvSpPr txBox="1"/>
          <p:nvPr/>
        </p:nvSpPr>
        <p:spPr>
          <a:xfrm>
            <a:off x="6231620" y="325391"/>
            <a:ext cx="8643710" cy="982961"/>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Digital Twins – Examples</a:t>
            </a:r>
            <a:endParaRPr lang="en-US" dirty="0"/>
          </a:p>
        </p:txBody>
      </p:sp>
      <p:pic>
        <p:nvPicPr>
          <p:cNvPr id="7" name="Picture 6" descr="A machine with a blue belt&#10;&#10;Description automatically generated">
            <a:extLst>
              <a:ext uri="{FF2B5EF4-FFF2-40B4-BE49-F238E27FC236}">
                <a16:creationId xmlns:a16="http://schemas.microsoft.com/office/drawing/2014/main" id="{4156D2D7-7414-8EBB-97BC-F7CFF571DA51}"/>
              </a:ext>
            </a:extLst>
          </p:cNvPr>
          <p:cNvPicPr>
            <a:picLocks noChangeAspect="1"/>
          </p:cNvPicPr>
          <p:nvPr/>
        </p:nvPicPr>
        <p:blipFill>
          <a:blip r:embed="rId4"/>
          <a:stretch>
            <a:fillRect/>
          </a:stretch>
        </p:blipFill>
        <p:spPr>
          <a:xfrm>
            <a:off x="10815636" y="1559718"/>
            <a:ext cx="8122445" cy="3824288"/>
          </a:xfrm>
          <a:prstGeom prst="rect">
            <a:avLst/>
          </a:prstGeom>
        </p:spPr>
      </p:pic>
      <p:sp>
        <p:nvSpPr>
          <p:cNvPr id="10" name="TextBox 9">
            <a:extLst>
              <a:ext uri="{FF2B5EF4-FFF2-40B4-BE49-F238E27FC236}">
                <a16:creationId xmlns:a16="http://schemas.microsoft.com/office/drawing/2014/main" id="{86490A8E-491C-7295-BB26-638C0A654EB9}"/>
              </a:ext>
            </a:extLst>
          </p:cNvPr>
          <p:cNvSpPr txBox="1"/>
          <p:nvPr/>
        </p:nvSpPr>
        <p:spPr>
          <a:xfrm>
            <a:off x="582161" y="2193131"/>
            <a:ext cx="9107473" cy="102797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4000" dirty="0">
                <a:latin typeface="Calibri"/>
                <a:ea typeface="Calibri"/>
                <a:cs typeface="Calibri"/>
              </a:rPr>
              <a:t>For OEMs – models are sales tools.</a:t>
            </a:r>
            <a:endParaRPr lang="en-US" sz="4000" dirty="0">
              <a:ea typeface="Calibri"/>
              <a:cs typeface="Calibri"/>
            </a:endParaRPr>
          </a:p>
          <a:p>
            <a:pPr marL="914400" lvl="1" indent="-457200">
              <a:buFont typeface="Courier New"/>
              <a:buChar char="o"/>
            </a:pPr>
            <a:r>
              <a:rPr lang="en-US" sz="4000" dirty="0">
                <a:latin typeface="Calibri"/>
                <a:ea typeface="Calibri"/>
                <a:cs typeface="Calibri"/>
              </a:rPr>
              <a:t>Post sale service is easier</a:t>
            </a:r>
          </a:p>
          <a:p>
            <a:pPr lvl="1"/>
            <a:endParaRPr lang="en-US" sz="4000" dirty="0">
              <a:latin typeface="Calibri"/>
              <a:ea typeface="Calibri"/>
              <a:cs typeface="Calibri"/>
            </a:endParaRPr>
          </a:p>
          <a:p>
            <a:pPr marL="457200" indent="-457200">
              <a:buFont typeface="Arial"/>
              <a:buChar char="•"/>
            </a:pPr>
            <a:r>
              <a:rPr lang="en-US" sz="4000" dirty="0">
                <a:latin typeface="Calibri"/>
                <a:ea typeface="Calibri"/>
                <a:cs typeface="Calibri"/>
              </a:rPr>
              <a:t>Tools for integrating new technology</a:t>
            </a:r>
          </a:p>
          <a:p>
            <a:pPr marL="914400" lvl="1" indent="-457200">
              <a:buFont typeface="Courier New"/>
              <a:buChar char="o"/>
            </a:pPr>
            <a:r>
              <a:rPr lang="en-US" sz="4000" dirty="0">
                <a:ea typeface="+mn-lt"/>
                <a:cs typeface="+mn-lt"/>
                <a:hlinkClick r:id="rId5"/>
              </a:rPr>
              <a:t>https://www.visualcomponents.com/</a:t>
            </a:r>
            <a:endParaRPr lang="en-US" sz="4000" dirty="0">
              <a:latin typeface="Calibri"/>
              <a:ea typeface="Calibri"/>
              <a:cs typeface="Calibri"/>
            </a:endParaRPr>
          </a:p>
          <a:p>
            <a:pPr marL="1371600" lvl="2" indent="-457200">
              <a:buFont typeface="Wingdings"/>
              <a:buChar char="§"/>
            </a:pPr>
            <a:r>
              <a:rPr lang="en-US" sz="4000" dirty="0">
                <a:latin typeface="Calibri"/>
                <a:ea typeface="Calibri"/>
                <a:cs typeface="Calibri"/>
              </a:rPr>
              <a:t>Production layouts and simulations (try before you buy)</a:t>
            </a:r>
          </a:p>
          <a:p>
            <a:pPr marL="914400" lvl="1" indent="-457200">
              <a:buFont typeface="Courier New"/>
              <a:buChar char="o"/>
            </a:pPr>
            <a:r>
              <a:rPr lang="en-US" sz="4000" dirty="0">
                <a:ea typeface="+mn-lt"/>
                <a:cs typeface="+mn-lt"/>
                <a:hlinkClick r:id="rId6"/>
              </a:rPr>
              <a:t>https://www.spatial-one.com/</a:t>
            </a:r>
            <a:endParaRPr lang="en-US" sz="4000" dirty="0">
              <a:latin typeface="Calibri"/>
              <a:ea typeface="Calibri"/>
              <a:cs typeface="Calibri"/>
            </a:endParaRPr>
          </a:p>
          <a:p>
            <a:pPr marL="914400" lvl="1" indent="-457200">
              <a:buFont typeface="Courier New"/>
              <a:buChar char="o"/>
            </a:pPr>
            <a:r>
              <a:rPr lang="en-US" sz="4000" dirty="0">
                <a:ea typeface="+mn-lt"/>
                <a:cs typeface="+mn-lt"/>
                <a:hlinkClick r:id="rId7"/>
              </a:rPr>
              <a:t>https://matterport.com/</a:t>
            </a:r>
            <a:endParaRPr lang="en-US" sz="4000" dirty="0">
              <a:latin typeface="Calibri"/>
              <a:ea typeface="Calibri"/>
              <a:cs typeface="Calibri"/>
            </a:endParaRPr>
          </a:p>
          <a:p>
            <a:pPr marL="914400" lvl="1" indent="-457200">
              <a:buFont typeface="Courier New"/>
              <a:buChar char="o"/>
            </a:pPr>
            <a:r>
              <a:rPr lang="en-US" sz="4000" dirty="0">
                <a:ea typeface="+mn-lt"/>
                <a:cs typeface="+mn-lt"/>
                <a:hlinkClick r:id="rId8"/>
              </a:rPr>
              <a:t>https://www.mappedin.com/</a:t>
            </a:r>
            <a:endParaRPr lang="en-US" sz="4000" dirty="0">
              <a:latin typeface="Calibri"/>
              <a:ea typeface="Calibri"/>
              <a:cs typeface="Calibri"/>
            </a:endParaRPr>
          </a:p>
          <a:p>
            <a:pPr marL="1371600" lvl="2" indent="-457200">
              <a:buFont typeface="Wingdings"/>
              <a:buChar char="§"/>
            </a:pPr>
            <a:endParaRPr lang="en-US" sz="2800" dirty="0">
              <a:latin typeface="Calibri"/>
              <a:ea typeface="Calibri"/>
              <a:cs typeface="Calibri"/>
            </a:endParaRPr>
          </a:p>
          <a:p>
            <a:pPr marL="1371600" lvl="2" indent="-457200">
              <a:buFont typeface="Wingdings"/>
              <a:buChar char="§"/>
            </a:pPr>
            <a:endParaRPr lang="en-US" sz="2800" dirty="0">
              <a:latin typeface="Calibri"/>
              <a:ea typeface="Calibri"/>
              <a:cs typeface="Calibri"/>
            </a:endParaRPr>
          </a:p>
          <a:p>
            <a:pPr marL="1371600" lvl="2" indent="-457200">
              <a:buFont typeface="Wingdings"/>
              <a:buChar char="§"/>
            </a:pPr>
            <a:endParaRPr lang="en-US" sz="2800" dirty="0">
              <a:ea typeface="Calibri"/>
              <a:cs typeface="Calibri"/>
            </a:endParaRPr>
          </a:p>
          <a:p>
            <a:endParaRPr lang="en-US" sz="2800" dirty="0">
              <a:latin typeface="Calibri"/>
              <a:ea typeface="Calibri"/>
              <a:cs typeface="Calibri"/>
            </a:endParaRPr>
          </a:p>
          <a:p>
            <a:endParaRPr lang="en-US" sz="2800" dirty="0">
              <a:latin typeface="Calibri"/>
              <a:ea typeface="Calibri"/>
              <a:cs typeface="Calibri"/>
            </a:endParaRPr>
          </a:p>
          <a:p>
            <a:endParaRPr lang="en-US" sz="2800" dirty="0">
              <a:latin typeface="Calibri"/>
              <a:ea typeface="Calibri"/>
              <a:cs typeface="Calibri"/>
            </a:endParaRPr>
          </a:p>
          <a:p>
            <a:endParaRPr lang="en-US" sz="2800" dirty="0">
              <a:latin typeface="Calibri"/>
              <a:ea typeface="Calibri"/>
              <a:cs typeface="Calibri"/>
            </a:endParaRPr>
          </a:p>
          <a:p>
            <a:endParaRPr lang="en-US" sz="2800" b="1" dirty="0">
              <a:latin typeface="Calibri"/>
              <a:ea typeface="Calibri"/>
              <a:cs typeface="Calibri"/>
            </a:endParaRPr>
          </a:p>
          <a:p>
            <a:endParaRPr lang="en-US" sz="2400" b="1" dirty="0">
              <a:latin typeface="Calisto MT"/>
              <a:ea typeface="Calibri"/>
              <a:cs typeface="Calibri"/>
            </a:endParaRPr>
          </a:p>
          <a:p>
            <a:endParaRPr lang="en-US" sz="1400" dirty="0">
              <a:latin typeface="Calisto MT"/>
            </a:endParaRPr>
          </a:p>
        </p:txBody>
      </p:sp>
      <p:pic>
        <p:nvPicPr>
          <p:cNvPr id="20" name="Picture 19" descr="A collage of machines&#10;&#10;Description automatically generated">
            <a:extLst>
              <a:ext uri="{FF2B5EF4-FFF2-40B4-BE49-F238E27FC236}">
                <a16:creationId xmlns:a16="http://schemas.microsoft.com/office/drawing/2014/main" id="{1FD08CED-BC5A-3269-6E65-81485F4D9BD0}"/>
              </a:ext>
            </a:extLst>
          </p:cNvPr>
          <p:cNvPicPr>
            <a:picLocks noChangeAspect="1"/>
          </p:cNvPicPr>
          <p:nvPr/>
        </p:nvPicPr>
        <p:blipFill>
          <a:blip r:embed="rId9"/>
          <a:stretch>
            <a:fillRect/>
          </a:stretch>
        </p:blipFill>
        <p:spPr>
          <a:xfrm>
            <a:off x="9810750" y="5172074"/>
            <a:ext cx="7789069" cy="4279107"/>
          </a:xfrm>
          <a:prstGeom prst="rect">
            <a:avLst/>
          </a:prstGeom>
        </p:spPr>
      </p:pic>
    </p:spTree>
    <p:extLst>
      <p:ext uri="{BB962C8B-B14F-4D97-AF65-F5344CB8AC3E}">
        <p14:creationId xmlns:p14="http://schemas.microsoft.com/office/powerpoint/2010/main" val="3964447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7BAF1860-9F36-7D00-758D-9B136DAE482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9A62336-6183-367F-1D5B-BF4533D6B532}"/>
              </a:ext>
            </a:extLst>
          </p:cNvPr>
          <p:cNvGrpSpPr/>
          <p:nvPr/>
        </p:nvGrpSpPr>
        <p:grpSpPr>
          <a:xfrm>
            <a:off x="-1020273" y="0"/>
            <a:ext cx="7226805" cy="1303133"/>
            <a:chOff x="0" y="0"/>
            <a:chExt cx="3380667" cy="609600"/>
          </a:xfrm>
        </p:grpSpPr>
        <p:sp>
          <p:nvSpPr>
            <p:cNvPr id="3" name="Freeform 3">
              <a:extLst>
                <a:ext uri="{FF2B5EF4-FFF2-40B4-BE49-F238E27FC236}">
                  <a16:creationId xmlns:a16="http://schemas.microsoft.com/office/drawing/2014/main" id="{2892A972-A1E0-C984-53A5-12384A45153D}"/>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4" name="TextBox 4">
              <a:extLst>
                <a:ext uri="{FF2B5EF4-FFF2-40B4-BE49-F238E27FC236}">
                  <a16:creationId xmlns:a16="http://schemas.microsoft.com/office/drawing/2014/main" id="{DF294626-C1BB-2321-B5DA-F588000942E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5" name="Group 5">
            <a:extLst>
              <a:ext uri="{FF2B5EF4-FFF2-40B4-BE49-F238E27FC236}">
                <a16:creationId xmlns:a16="http://schemas.microsoft.com/office/drawing/2014/main" id="{5FF40F8B-69DA-0381-8A78-2D1DFF65508D}"/>
              </a:ext>
            </a:extLst>
          </p:cNvPr>
          <p:cNvGrpSpPr/>
          <p:nvPr/>
        </p:nvGrpSpPr>
        <p:grpSpPr>
          <a:xfrm>
            <a:off x="12375054" y="9448108"/>
            <a:ext cx="6580569" cy="838892"/>
            <a:chOff x="0" y="0"/>
            <a:chExt cx="3770039" cy="480605"/>
          </a:xfrm>
        </p:grpSpPr>
        <p:sp>
          <p:nvSpPr>
            <p:cNvPr id="6" name="Freeform 6">
              <a:extLst>
                <a:ext uri="{FF2B5EF4-FFF2-40B4-BE49-F238E27FC236}">
                  <a16:creationId xmlns:a16="http://schemas.microsoft.com/office/drawing/2014/main" id="{B03300E7-05BA-4E5A-54E5-188ECE889BE5}"/>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7" name="TextBox 7">
              <a:extLst>
                <a:ext uri="{FF2B5EF4-FFF2-40B4-BE49-F238E27FC236}">
                  <a16:creationId xmlns:a16="http://schemas.microsoft.com/office/drawing/2014/main" id="{6C647B7C-3F57-96A3-F835-FE1DE75ED36F}"/>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8" name="TextBox 8">
            <a:extLst>
              <a:ext uri="{FF2B5EF4-FFF2-40B4-BE49-F238E27FC236}">
                <a16:creationId xmlns:a16="http://schemas.microsoft.com/office/drawing/2014/main" id="{9895440B-DB04-C767-F5BE-4B319C93AA11}"/>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9" name="Freeform 9">
            <a:extLst>
              <a:ext uri="{FF2B5EF4-FFF2-40B4-BE49-F238E27FC236}">
                <a16:creationId xmlns:a16="http://schemas.microsoft.com/office/drawing/2014/main" id="{DF34BFA4-3479-9203-4E69-F0DAB86AFEF8}"/>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2"/>
            <a:stretch>
              <a:fillRect/>
            </a:stretch>
          </a:blipFill>
        </p:spPr>
        <p:txBody>
          <a:bodyPr/>
          <a:lstStyle/>
          <a:p>
            <a:endParaRPr lang="en-CA"/>
          </a:p>
        </p:txBody>
      </p:sp>
      <p:grpSp>
        <p:nvGrpSpPr>
          <p:cNvPr id="10" name="Group 10">
            <a:extLst>
              <a:ext uri="{FF2B5EF4-FFF2-40B4-BE49-F238E27FC236}">
                <a16:creationId xmlns:a16="http://schemas.microsoft.com/office/drawing/2014/main" id="{D549BB18-639F-BCCC-BAA1-65A4B9CF50D8}"/>
              </a:ext>
            </a:extLst>
          </p:cNvPr>
          <p:cNvGrpSpPr/>
          <p:nvPr/>
        </p:nvGrpSpPr>
        <p:grpSpPr>
          <a:xfrm>
            <a:off x="-225028" y="1658760"/>
            <a:ext cx="9208428" cy="7913493"/>
            <a:chOff x="0" y="0"/>
            <a:chExt cx="812800" cy="698500"/>
          </a:xfrm>
        </p:grpSpPr>
        <p:sp>
          <p:nvSpPr>
            <p:cNvPr id="11" name="Freeform 11">
              <a:extLst>
                <a:ext uri="{FF2B5EF4-FFF2-40B4-BE49-F238E27FC236}">
                  <a16:creationId xmlns:a16="http://schemas.microsoft.com/office/drawing/2014/main" id="{23FE4DFF-90D0-EC8E-A9A7-96B19B8FE386}"/>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D7377"/>
            </a:solidFill>
          </p:spPr>
          <p:txBody>
            <a:bodyPr/>
            <a:lstStyle/>
            <a:p>
              <a:endParaRPr lang="en-CA"/>
            </a:p>
          </p:txBody>
        </p:sp>
        <p:sp>
          <p:nvSpPr>
            <p:cNvPr id="12" name="TextBox 12">
              <a:extLst>
                <a:ext uri="{FF2B5EF4-FFF2-40B4-BE49-F238E27FC236}">
                  <a16:creationId xmlns:a16="http://schemas.microsoft.com/office/drawing/2014/main" id="{550772DA-9D7C-30E3-A247-EF9B989DDCB3}"/>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3" name="AutoShape 13">
            <a:extLst>
              <a:ext uri="{FF2B5EF4-FFF2-40B4-BE49-F238E27FC236}">
                <a16:creationId xmlns:a16="http://schemas.microsoft.com/office/drawing/2014/main" id="{FB4ACBCD-5FCD-BA73-2ED6-E600E34D2774}"/>
              </a:ext>
            </a:extLst>
          </p:cNvPr>
          <p:cNvSpPr/>
          <p:nvPr/>
        </p:nvSpPr>
        <p:spPr>
          <a:xfrm>
            <a:off x="9289913" y="2048628"/>
            <a:ext cx="0" cy="6593288"/>
          </a:xfrm>
          <a:prstGeom prst="line">
            <a:avLst/>
          </a:prstGeom>
          <a:ln w="133350" cap="flat">
            <a:solidFill>
              <a:srgbClr val="0D7377"/>
            </a:solidFill>
            <a:prstDash val="solid"/>
            <a:headEnd type="none" w="sm" len="sm"/>
            <a:tailEnd type="none" w="sm" len="sm"/>
          </a:ln>
        </p:spPr>
        <p:txBody>
          <a:bodyPr/>
          <a:lstStyle/>
          <a:p>
            <a:endParaRPr lang="en-CA"/>
          </a:p>
        </p:txBody>
      </p:sp>
      <p:grpSp>
        <p:nvGrpSpPr>
          <p:cNvPr id="14" name="Group 14">
            <a:extLst>
              <a:ext uri="{FF2B5EF4-FFF2-40B4-BE49-F238E27FC236}">
                <a16:creationId xmlns:a16="http://schemas.microsoft.com/office/drawing/2014/main" id="{6582AA09-BDE6-03DD-B90B-8A01119258FD}"/>
              </a:ext>
            </a:extLst>
          </p:cNvPr>
          <p:cNvGrpSpPr/>
          <p:nvPr/>
        </p:nvGrpSpPr>
        <p:grpSpPr>
          <a:xfrm>
            <a:off x="8983400" y="2897532"/>
            <a:ext cx="613025" cy="526818"/>
            <a:chOff x="0" y="0"/>
            <a:chExt cx="812800" cy="698500"/>
          </a:xfrm>
        </p:grpSpPr>
        <p:sp>
          <p:nvSpPr>
            <p:cNvPr id="15" name="Freeform 15">
              <a:extLst>
                <a:ext uri="{FF2B5EF4-FFF2-40B4-BE49-F238E27FC236}">
                  <a16:creationId xmlns:a16="http://schemas.microsoft.com/office/drawing/2014/main" id="{0FBF3846-E5AD-59A4-133E-D582DFB62A96}"/>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D7377"/>
            </a:solidFill>
          </p:spPr>
          <p:txBody>
            <a:bodyPr/>
            <a:lstStyle/>
            <a:p>
              <a:endParaRPr lang="en-CA"/>
            </a:p>
          </p:txBody>
        </p:sp>
        <p:sp>
          <p:nvSpPr>
            <p:cNvPr id="16" name="TextBox 16">
              <a:extLst>
                <a:ext uri="{FF2B5EF4-FFF2-40B4-BE49-F238E27FC236}">
                  <a16:creationId xmlns:a16="http://schemas.microsoft.com/office/drawing/2014/main" id="{38286BAE-99DF-DD84-4F8F-885555921666}"/>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a:extLst>
              <a:ext uri="{FF2B5EF4-FFF2-40B4-BE49-F238E27FC236}">
                <a16:creationId xmlns:a16="http://schemas.microsoft.com/office/drawing/2014/main" id="{008CEA15-FFCE-4D07-0E81-ED1A432008AD}"/>
              </a:ext>
            </a:extLst>
          </p:cNvPr>
          <p:cNvGrpSpPr/>
          <p:nvPr/>
        </p:nvGrpSpPr>
        <p:grpSpPr>
          <a:xfrm>
            <a:off x="8983400" y="5032009"/>
            <a:ext cx="613025" cy="526818"/>
            <a:chOff x="0" y="0"/>
            <a:chExt cx="812800" cy="698500"/>
          </a:xfrm>
        </p:grpSpPr>
        <p:sp>
          <p:nvSpPr>
            <p:cNvPr id="18" name="Freeform 18">
              <a:extLst>
                <a:ext uri="{FF2B5EF4-FFF2-40B4-BE49-F238E27FC236}">
                  <a16:creationId xmlns:a16="http://schemas.microsoft.com/office/drawing/2014/main" id="{85212154-F73F-F45E-C092-CF27B3F5C7B4}"/>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969393"/>
            </a:solidFill>
          </p:spPr>
          <p:txBody>
            <a:bodyPr/>
            <a:lstStyle/>
            <a:p>
              <a:endParaRPr lang="en-CA"/>
            </a:p>
          </p:txBody>
        </p:sp>
        <p:sp>
          <p:nvSpPr>
            <p:cNvPr id="19" name="TextBox 19">
              <a:extLst>
                <a:ext uri="{FF2B5EF4-FFF2-40B4-BE49-F238E27FC236}">
                  <a16:creationId xmlns:a16="http://schemas.microsoft.com/office/drawing/2014/main" id="{BE98DDA6-A8D1-559D-BD22-0CAC4A4B9F1E}"/>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a:extLst>
              <a:ext uri="{FF2B5EF4-FFF2-40B4-BE49-F238E27FC236}">
                <a16:creationId xmlns:a16="http://schemas.microsoft.com/office/drawing/2014/main" id="{B12BBE18-141A-7043-0326-F354FDD01240}"/>
              </a:ext>
            </a:extLst>
          </p:cNvPr>
          <p:cNvGrpSpPr/>
          <p:nvPr/>
        </p:nvGrpSpPr>
        <p:grpSpPr>
          <a:xfrm>
            <a:off x="8983400" y="7166486"/>
            <a:ext cx="613025" cy="526818"/>
            <a:chOff x="0" y="0"/>
            <a:chExt cx="812800" cy="698500"/>
          </a:xfrm>
        </p:grpSpPr>
        <p:sp>
          <p:nvSpPr>
            <p:cNvPr id="21" name="Freeform 21">
              <a:extLst>
                <a:ext uri="{FF2B5EF4-FFF2-40B4-BE49-F238E27FC236}">
                  <a16:creationId xmlns:a16="http://schemas.microsoft.com/office/drawing/2014/main" id="{95BD1519-4CA2-2896-D08F-F28EB0E36146}"/>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D7377"/>
            </a:solidFill>
          </p:spPr>
          <p:txBody>
            <a:bodyPr/>
            <a:lstStyle/>
            <a:p>
              <a:endParaRPr lang="en-CA"/>
            </a:p>
          </p:txBody>
        </p:sp>
        <p:sp>
          <p:nvSpPr>
            <p:cNvPr id="22" name="TextBox 22">
              <a:extLst>
                <a:ext uri="{FF2B5EF4-FFF2-40B4-BE49-F238E27FC236}">
                  <a16:creationId xmlns:a16="http://schemas.microsoft.com/office/drawing/2014/main" id="{2A59357A-356A-E11A-7E58-A7FE74CF9AD2}"/>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a:extLst>
              <a:ext uri="{FF2B5EF4-FFF2-40B4-BE49-F238E27FC236}">
                <a16:creationId xmlns:a16="http://schemas.microsoft.com/office/drawing/2014/main" id="{DBDD8F64-529B-C8BA-DF18-A198F8F47794}"/>
              </a:ext>
            </a:extLst>
          </p:cNvPr>
          <p:cNvGrpSpPr/>
          <p:nvPr/>
        </p:nvGrpSpPr>
        <p:grpSpPr>
          <a:xfrm>
            <a:off x="9972913" y="2279916"/>
            <a:ext cx="7572137" cy="1762051"/>
            <a:chOff x="0" y="0"/>
            <a:chExt cx="3001693" cy="698500"/>
          </a:xfrm>
        </p:grpSpPr>
        <p:sp>
          <p:nvSpPr>
            <p:cNvPr id="24" name="Freeform 24">
              <a:extLst>
                <a:ext uri="{FF2B5EF4-FFF2-40B4-BE49-F238E27FC236}">
                  <a16:creationId xmlns:a16="http://schemas.microsoft.com/office/drawing/2014/main" id="{1023C873-D284-FD45-1115-651CCFC048CE}"/>
                </a:ext>
              </a:extLst>
            </p:cNvPr>
            <p:cNvSpPr/>
            <p:nvPr/>
          </p:nvSpPr>
          <p:spPr>
            <a:xfrm>
              <a:off x="0" y="0"/>
              <a:ext cx="3001693" cy="698500"/>
            </a:xfrm>
            <a:custGeom>
              <a:avLst/>
              <a:gdLst/>
              <a:ahLst/>
              <a:cxnLst/>
              <a:rect l="l" t="t" r="r" b="b"/>
              <a:pathLst>
                <a:path w="3001693" h="698500">
                  <a:moveTo>
                    <a:pt x="3001693" y="349250"/>
                  </a:moveTo>
                  <a:lnTo>
                    <a:pt x="2798493" y="698500"/>
                  </a:lnTo>
                  <a:lnTo>
                    <a:pt x="203200" y="698500"/>
                  </a:lnTo>
                  <a:lnTo>
                    <a:pt x="0" y="349250"/>
                  </a:lnTo>
                  <a:lnTo>
                    <a:pt x="203200" y="0"/>
                  </a:lnTo>
                  <a:lnTo>
                    <a:pt x="2798493" y="0"/>
                  </a:lnTo>
                  <a:lnTo>
                    <a:pt x="3001693" y="349250"/>
                  </a:lnTo>
                  <a:close/>
                </a:path>
              </a:pathLst>
            </a:custGeom>
            <a:solidFill>
              <a:srgbClr val="0D7377"/>
            </a:solidFill>
          </p:spPr>
          <p:txBody>
            <a:bodyPr/>
            <a:lstStyle/>
            <a:p>
              <a:endParaRPr lang="en-CA"/>
            </a:p>
          </p:txBody>
        </p:sp>
        <p:sp>
          <p:nvSpPr>
            <p:cNvPr id="25" name="TextBox 25">
              <a:extLst>
                <a:ext uri="{FF2B5EF4-FFF2-40B4-BE49-F238E27FC236}">
                  <a16:creationId xmlns:a16="http://schemas.microsoft.com/office/drawing/2014/main" id="{CEB56C0E-E171-60D1-CBC9-19F8490610D4}"/>
                </a:ext>
              </a:extLst>
            </p:cNvPr>
            <p:cNvSpPr txBox="1"/>
            <p:nvPr/>
          </p:nvSpPr>
          <p:spPr>
            <a:xfrm>
              <a:off x="114300" y="-38100"/>
              <a:ext cx="2773093" cy="736600"/>
            </a:xfrm>
            <a:prstGeom prst="rect">
              <a:avLst/>
            </a:prstGeom>
          </p:spPr>
          <p:txBody>
            <a:bodyPr lIns="50800" tIns="50800" rIns="50800" bIns="50800" rtlCol="0" anchor="ctr"/>
            <a:lstStyle/>
            <a:p>
              <a:pPr algn="ctr">
                <a:lnSpc>
                  <a:spcPts val="2659"/>
                </a:lnSpc>
              </a:pPr>
              <a:endParaRPr/>
            </a:p>
          </p:txBody>
        </p:sp>
      </p:grpSp>
      <p:grpSp>
        <p:nvGrpSpPr>
          <p:cNvPr id="26" name="Group 26">
            <a:extLst>
              <a:ext uri="{FF2B5EF4-FFF2-40B4-BE49-F238E27FC236}">
                <a16:creationId xmlns:a16="http://schemas.microsoft.com/office/drawing/2014/main" id="{D0BE935B-3345-42E6-416C-18C29414FD19}"/>
              </a:ext>
            </a:extLst>
          </p:cNvPr>
          <p:cNvGrpSpPr/>
          <p:nvPr/>
        </p:nvGrpSpPr>
        <p:grpSpPr>
          <a:xfrm>
            <a:off x="9972913" y="4414392"/>
            <a:ext cx="7572137" cy="1762051"/>
            <a:chOff x="0" y="0"/>
            <a:chExt cx="3001693" cy="698500"/>
          </a:xfrm>
        </p:grpSpPr>
        <p:sp>
          <p:nvSpPr>
            <p:cNvPr id="27" name="Freeform 27">
              <a:extLst>
                <a:ext uri="{FF2B5EF4-FFF2-40B4-BE49-F238E27FC236}">
                  <a16:creationId xmlns:a16="http://schemas.microsoft.com/office/drawing/2014/main" id="{DC047E5D-8898-8723-A99C-F45DB0275F1A}"/>
                </a:ext>
              </a:extLst>
            </p:cNvPr>
            <p:cNvSpPr/>
            <p:nvPr/>
          </p:nvSpPr>
          <p:spPr>
            <a:xfrm>
              <a:off x="0" y="0"/>
              <a:ext cx="3001693" cy="698500"/>
            </a:xfrm>
            <a:custGeom>
              <a:avLst/>
              <a:gdLst/>
              <a:ahLst/>
              <a:cxnLst/>
              <a:rect l="l" t="t" r="r" b="b"/>
              <a:pathLst>
                <a:path w="3001693" h="698500">
                  <a:moveTo>
                    <a:pt x="3001693" y="349250"/>
                  </a:moveTo>
                  <a:lnTo>
                    <a:pt x="2798493" y="698500"/>
                  </a:lnTo>
                  <a:lnTo>
                    <a:pt x="203200" y="698500"/>
                  </a:lnTo>
                  <a:lnTo>
                    <a:pt x="0" y="349250"/>
                  </a:lnTo>
                  <a:lnTo>
                    <a:pt x="203200" y="0"/>
                  </a:lnTo>
                  <a:lnTo>
                    <a:pt x="2798493" y="0"/>
                  </a:lnTo>
                  <a:lnTo>
                    <a:pt x="3001693" y="349250"/>
                  </a:lnTo>
                  <a:close/>
                </a:path>
              </a:pathLst>
            </a:custGeom>
            <a:solidFill>
              <a:srgbClr val="969393"/>
            </a:solidFill>
          </p:spPr>
          <p:txBody>
            <a:bodyPr/>
            <a:lstStyle/>
            <a:p>
              <a:endParaRPr lang="en-CA"/>
            </a:p>
          </p:txBody>
        </p:sp>
        <p:sp>
          <p:nvSpPr>
            <p:cNvPr id="28" name="TextBox 28">
              <a:extLst>
                <a:ext uri="{FF2B5EF4-FFF2-40B4-BE49-F238E27FC236}">
                  <a16:creationId xmlns:a16="http://schemas.microsoft.com/office/drawing/2014/main" id="{69838981-2F3E-7E30-AC9D-773C77E07326}"/>
                </a:ext>
              </a:extLst>
            </p:cNvPr>
            <p:cNvSpPr txBox="1"/>
            <p:nvPr/>
          </p:nvSpPr>
          <p:spPr>
            <a:xfrm>
              <a:off x="114300" y="-38100"/>
              <a:ext cx="2773093" cy="736600"/>
            </a:xfrm>
            <a:prstGeom prst="rect">
              <a:avLst/>
            </a:prstGeom>
          </p:spPr>
          <p:txBody>
            <a:bodyPr lIns="50800" tIns="50800" rIns="50800" bIns="50800" rtlCol="0" anchor="ctr"/>
            <a:lstStyle/>
            <a:p>
              <a:pPr algn="ctr">
                <a:lnSpc>
                  <a:spcPts val="2659"/>
                </a:lnSpc>
              </a:pPr>
              <a:endParaRPr/>
            </a:p>
          </p:txBody>
        </p:sp>
      </p:grpSp>
      <p:grpSp>
        <p:nvGrpSpPr>
          <p:cNvPr id="29" name="Group 29">
            <a:extLst>
              <a:ext uri="{FF2B5EF4-FFF2-40B4-BE49-F238E27FC236}">
                <a16:creationId xmlns:a16="http://schemas.microsoft.com/office/drawing/2014/main" id="{33D6A9D9-2133-BE6C-CEE7-EE3D4D209BB6}"/>
              </a:ext>
            </a:extLst>
          </p:cNvPr>
          <p:cNvGrpSpPr/>
          <p:nvPr/>
        </p:nvGrpSpPr>
        <p:grpSpPr>
          <a:xfrm>
            <a:off x="10008170" y="6601791"/>
            <a:ext cx="7572137" cy="1762051"/>
            <a:chOff x="0" y="0"/>
            <a:chExt cx="3001693" cy="698500"/>
          </a:xfrm>
        </p:grpSpPr>
        <p:sp>
          <p:nvSpPr>
            <p:cNvPr id="30" name="Freeform 30">
              <a:extLst>
                <a:ext uri="{FF2B5EF4-FFF2-40B4-BE49-F238E27FC236}">
                  <a16:creationId xmlns:a16="http://schemas.microsoft.com/office/drawing/2014/main" id="{1F100890-C93A-1350-AEB8-A4430477F773}"/>
                </a:ext>
              </a:extLst>
            </p:cNvPr>
            <p:cNvSpPr/>
            <p:nvPr/>
          </p:nvSpPr>
          <p:spPr>
            <a:xfrm>
              <a:off x="0" y="0"/>
              <a:ext cx="3001693" cy="698500"/>
            </a:xfrm>
            <a:custGeom>
              <a:avLst/>
              <a:gdLst/>
              <a:ahLst/>
              <a:cxnLst/>
              <a:rect l="l" t="t" r="r" b="b"/>
              <a:pathLst>
                <a:path w="3001693" h="698500">
                  <a:moveTo>
                    <a:pt x="3001693" y="349250"/>
                  </a:moveTo>
                  <a:lnTo>
                    <a:pt x="2798493" y="698500"/>
                  </a:lnTo>
                  <a:lnTo>
                    <a:pt x="203200" y="698500"/>
                  </a:lnTo>
                  <a:lnTo>
                    <a:pt x="0" y="349250"/>
                  </a:lnTo>
                  <a:lnTo>
                    <a:pt x="203200" y="0"/>
                  </a:lnTo>
                  <a:lnTo>
                    <a:pt x="2798493" y="0"/>
                  </a:lnTo>
                  <a:lnTo>
                    <a:pt x="3001693" y="349250"/>
                  </a:lnTo>
                  <a:close/>
                </a:path>
              </a:pathLst>
            </a:custGeom>
            <a:solidFill>
              <a:srgbClr val="0D7377"/>
            </a:solidFill>
          </p:spPr>
          <p:txBody>
            <a:bodyPr/>
            <a:lstStyle/>
            <a:p>
              <a:endParaRPr lang="en-CA"/>
            </a:p>
          </p:txBody>
        </p:sp>
        <p:sp>
          <p:nvSpPr>
            <p:cNvPr id="31" name="TextBox 31">
              <a:extLst>
                <a:ext uri="{FF2B5EF4-FFF2-40B4-BE49-F238E27FC236}">
                  <a16:creationId xmlns:a16="http://schemas.microsoft.com/office/drawing/2014/main" id="{102F37AA-8E38-DF80-D936-FDB9AAC73234}"/>
                </a:ext>
              </a:extLst>
            </p:cNvPr>
            <p:cNvSpPr txBox="1"/>
            <p:nvPr/>
          </p:nvSpPr>
          <p:spPr>
            <a:xfrm>
              <a:off x="114300" y="-38100"/>
              <a:ext cx="2773093" cy="736600"/>
            </a:xfrm>
            <a:prstGeom prst="rect">
              <a:avLst/>
            </a:prstGeom>
          </p:spPr>
          <p:txBody>
            <a:bodyPr lIns="50800" tIns="50800" rIns="50800" bIns="50800" rtlCol="0" anchor="ctr"/>
            <a:lstStyle/>
            <a:p>
              <a:pPr algn="ctr">
                <a:lnSpc>
                  <a:spcPts val="2659"/>
                </a:lnSpc>
              </a:pPr>
              <a:endParaRPr/>
            </a:p>
          </p:txBody>
        </p:sp>
      </p:grpSp>
      <p:grpSp>
        <p:nvGrpSpPr>
          <p:cNvPr id="32" name="Group 32">
            <a:extLst>
              <a:ext uri="{FF2B5EF4-FFF2-40B4-BE49-F238E27FC236}">
                <a16:creationId xmlns:a16="http://schemas.microsoft.com/office/drawing/2014/main" id="{C2DB3BDD-2BCD-118A-9033-8B82A84125D8}"/>
              </a:ext>
            </a:extLst>
          </p:cNvPr>
          <p:cNvGrpSpPr/>
          <p:nvPr/>
        </p:nvGrpSpPr>
        <p:grpSpPr>
          <a:xfrm>
            <a:off x="10319762" y="2577989"/>
            <a:ext cx="1356688" cy="1165904"/>
            <a:chOff x="0" y="0"/>
            <a:chExt cx="812800" cy="698500"/>
          </a:xfrm>
        </p:grpSpPr>
        <p:sp>
          <p:nvSpPr>
            <p:cNvPr id="33" name="Freeform 33">
              <a:extLst>
                <a:ext uri="{FF2B5EF4-FFF2-40B4-BE49-F238E27FC236}">
                  <a16:creationId xmlns:a16="http://schemas.microsoft.com/office/drawing/2014/main" id="{EC5227CA-00A4-FE0A-E910-2DC3AE0D27E3}"/>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CA"/>
            </a:p>
          </p:txBody>
        </p:sp>
        <p:sp>
          <p:nvSpPr>
            <p:cNvPr id="34" name="TextBox 34">
              <a:extLst>
                <a:ext uri="{FF2B5EF4-FFF2-40B4-BE49-F238E27FC236}">
                  <a16:creationId xmlns:a16="http://schemas.microsoft.com/office/drawing/2014/main" id="{060ACF3C-8431-AC1A-6EC4-32E1F2703BB5}"/>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5" name="Group 35">
            <a:extLst>
              <a:ext uri="{FF2B5EF4-FFF2-40B4-BE49-F238E27FC236}">
                <a16:creationId xmlns:a16="http://schemas.microsoft.com/office/drawing/2014/main" id="{2368158A-884D-348D-2C8F-DDC46F2B9788}"/>
              </a:ext>
            </a:extLst>
          </p:cNvPr>
          <p:cNvGrpSpPr/>
          <p:nvPr/>
        </p:nvGrpSpPr>
        <p:grpSpPr>
          <a:xfrm>
            <a:off x="10319762" y="4712466"/>
            <a:ext cx="1356688" cy="1165904"/>
            <a:chOff x="0" y="0"/>
            <a:chExt cx="812800" cy="698500"/>
          </a:xfrm>
        </p:grpSpPr>
        <p:sp>
          <p:nvSpPr>
            <p:cNvPr id="36" name="Freeform 36">
              <a:extLst>
                <a:ext uri="{FF2B5EF4-FFF2-40B4-BE49-F238E27FC236}">
                  <a16:creationId xmlns:a16="http://schemas.microsoft.com/office/drawing/2014/main" id="{6581595F-4F4F-705B-1EF0-F770903684DD}"/>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CA"/>
            </a:p>
          </p:txBody>
        </p:sp>
        <p:sp>
          <p:nvSpPr>
            <p:cNvPr id="37" name="TextBox 37">
              <a:extLst>
                <a:ext uri="{FF2B5EF4-FFF2-40B4-BE49-F238E27FC236}">
                  <a16:creationId xmlns:a16="http://schemas.microsoft.com/office/drawing/2014/main" id="{552016D0-F136-BAE4-210E-572F3E00C873}"/>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8" name="Group 38">
            <a:extLst>
              <a:ext uri="{FF2B5EF4-FFF2-40B4-BE49-F238E27FC236}">
                <a16:creationId xmlns:a16="http://schemas.microsoft.com/office/drawing/2014/main" id="{CDE2A415-F971-CF31-BF13-BC062244C467}"/>
              </a:ext>
            </a:extLst>
          </p:cNvPr>
          <p:cNvGrpSpPr/>
          <p:nvPr/>
        </p:nvGrpSpPr>
        <p:grpSpPr>
          <a:xfrm>
            <a:off x="10319762" y="6846943"/>
            <a:ext cx="1356688" cy="1165904"/>
            <a:chOff x="0" y="0"/>
            <a:chExt cx="812800" cy="698500"/>
          </a:xfrm>
        </p:grpSpPr>
        <p:sp>
          <p:nvSpPr>
            <p:cNvPr id="39" name="Freeform 39">
              <a:extLst>
                <a:ext uri="{FF2B5EF4-FFF2-40B4-BE49-F238E27FC236}">
                  <a16:creationId xmlns:a16="http://schemas.microsoft.com/office/drawing/2014/main" id="{248F0AF2-51AF-10BA-A46B-0708B493518E}"/>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CA"/>
            </a:p>
          </p:txBody>
        </p:sp>
        <p:sp>
          <p:nvSpPr>
            <p:cNvPr id="40" name="TextBox 40">
              <a:extLst>
                <a:ext uri="{FF2B5EF4-FFF2-40B4-BE49-F238E27FC236}">
                  <a16:creationId xmlns:a16="http://schemas.microsoft.com/office/drawing/2014/main" id="{09CB2B6C-AEC8-6CD3-A088-A376E4ADCDFF}"/>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41" name="Group 41">
            <a:extLst>
              <a:ext uri="{FF2B5EF4-FFF2-40B4-BE49-F238E27FC236}">
                <a16:creationId xmlns:a16="http://schemas.microsoft.com/office/drawing/2014/main" id="{61A5964F-098F-72A8-77FB-3E0C763CF40C}"/>
              </a:ext>
            </a:extLst>
          </p:cNvPr>
          <p:cNvGrpSpPr/>
          <p:nvPr/>
        </p:nvGrpSpPr>
        <p:grpSpPr>
          <a:xfrm>
            <a:off x="-1971769" y="2322863"/>
            <a:ext cx="7807807" cy="6585286"/>
            <a:chOff x="0" y="0"/>
            <a:chExt cx="1721018" cy="1451547"/>
          </a:xfrm>
        </p:grpSpPr>
        <p:sp>
          <p:nvSpPr>
            <p:cNvPr id="42" name="Freeform 42">
              <a:extLst>
                <a:ext uri="{FF2B5EF4-FFF2-40B4-BE49-F238E27FC236}">
                  <a16:creationId xmlns:a16="http://schemas.microsoft.com/office/drawing/2014/main" id="{2CE3D71F-151E-0D47-DAEB-9EC0FB117F12}"/>
                </a:ext>
              </a:extLst>
            </p:cNvPr>
            <p:cNvSpPr/>
            <p:nvPr/>
          </p:nvSpPr>
          <p:spPr>
            <a:xfrm>
              <a:off x="0" y="0"/>
              <a:ext cx="1721018" cy="1451547"/>
            </a:xfrm>
            <a:custGeom>
              <a:avLst/>
              <a:gdLst/>
              <a:ahLst/>
              <a:cxnLst/>
              <a:rect l="l" t="t" r="r" b="b"/>
              <a:pathLst>
                <a:path w="1721018" h="1451547">
                  <a:moveTo>
                    <a:pt x="0" y="0"/>
                  </a:moveTo>
                  <a:lnTo>
                    <a:pt x="1721018" y="0"/>
                  </a:lnTo>
                  <a:lnTo>
                    <a:pt x="1721018" y="1451547"/>
                  </a:lnTo>
                  <a:lnTo>
                    <a:pt x="0" y="1451547"/>
                  </a:lnTo>
                  <a:close/>
                </a:path>
              </a:pathLst>
            </a:custGeom>
            <a:solidFill>
              <a:srgbClr val="0D7377"/>
            </a:solidFill>
          </p:spPr>
          <p:txBody>
            <a:bodyPr/>
            <a:lstStyle/>
            <a:p>
              <a:endParaRPr lang="en-CA"/>
            </a:p>
          </p:txBody>
        </p:sp>
        <p:sp>
          <p:nvSpPr>
            <p:cNvPr id="43" name="TextBox 43">
              <a:extLst>
                <a:ext uri="{FF2B5EF4-FFF2-40B4-BE49-F238E27FC236}">
                  <a16:creationId xmlns:a16="http://schemas.microsoft.com/office/drawing/2014/main" id="{63B87255-2A07-AB9C-1714-44D392623096}"/>
                </a:ext>
              </a:extLst>
            </p:cNvPr>
            <p:cNvSpPr txBox="1"/>
            <p:nvPr/>
          </p:nvSpPr>
          <p:spPr>
            <a:xfrm>
              <a:off x="0" y="-38100"/>
              <a:ext cx="1721018" cy="1489647"/>
            </a:xfrm>
            <a:prstGeom prst="rect">
              <a:avLst/>
            </a:prstGeom>
          </p:spPr>
          <p:txBody>
            <a:bodyPr lIns="50800" tIns="50800" rIns="50800" bIns="50800" rtlCol="0" anchor="ctr"/>
            <a:lstStyle/>
            <a:p>
              <a:pPr algn="ctr">
                <a:lnSpc>
                  <a:spcPts val="2659"/>
                </a:lnSpc>
                <a:spcBef>
                  <a:spcPct val="0"/>
                </a:spcBef>
              </a:pPr>
              <a:endParaRPr/>
            </a:p>
          </p:txBody>
        </p:sp>
      </p:grpSp>
      <p:grpSp>
        <p:nvGrpSpPr>
          <p:cNvPr id="44" name="Group 44">
            <a:extLst>
              <a:ext uri="{FF2B5EF4-FFF2-40B4-BE49-F238E27FC236}">
                <a16:creationId xmlns:a16="http://schemas.microsoft.com/office/drawing/2014/main" id="{45FEFB53-C7C0-62F4-DFF9-B4FE958B1621}"/>
              </a:ext>
            </a:extLst>
          </p:cNvPr>
          <p:cNvGrpSpPr/>
          <p:nvPr/>
        </p:nvGrpSpPr>
        <p:grpSpPr>
          <a:xfrm>
            <a:off x="370875" y="2123465"/>
            <a:ext cx="8016624" cy="6984082"/>
            <a:chOff x="0" y="0"/>
            <a:chExt cx="6350000" cy="5532120"/>
          </a:xfrm>
        </p:grpSpPr>
        <p:sp>
          <p:nvSpPr>
            <p:cNvPr id="45" name="Freeform 45">
              <a:extLst>
                <a:ext uri="{FF2B5EF4-FFF2-40B4-BE49-F238E27FC236}">
                  <a16:creationId xmlns:a16="http://schemas.microsoft.com/office/drawing/2014/main" id="{948588C7-6E1C-E2C0-3F97-69EB84381CCB}"/>
                </a:ext>
              </a:extLst>
            </p:cNvPr>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FFFFFF"/>
            </a:solidFill>
          </p:spPr>
          <p:txBody>
            <a:bodyPr/>
            <a:lstStyle/>
            <a:p>
              <a:endParaRPr lang="en-CA"/>
            </a:p>
          </p:txBody>
        </p:sp>
      </p:grpSp>
      <p:sp>
        <p:nvSpPr>
          <p:cNvPr id="46" name="AutoShape 46">
            <a:extLst>
              <a:ext uri="{FF2B5EF4-FFF2-40B4-BE49-F238E27FC236}">
                <a16:creationId xmlns:a16="http://schemas.microsoft.com/office/drawing/2014/main" id="{0EE0A6E8-6AE4-EE30-5C66-4D6256C64D2F}"/>
              </a:ext>
            </a:extLst>
          </p:cNvPr>
          <p:cNvSpPr/>
          <p:nvPr/>
        </p:nvSpPr>
        <p:spPr>
          <a:xfrm flipH="1" flipV="1">
            <a:off x="-1168476" y="5588219"/>
            <a:ext cx="1975386" cy="3436902"/>
          </a:xfrm>
          <a:prstGeom prst="line">
            <a:avLst/>
          </a:prstGeom>
          <a:ln w="104775" cap="flat">
            <a:solidFill>
              <a:srgbClr val="FFFFFF"/>
            </a:solidFill>
            <a:prstDash val="solid"/>
            <a:headEnd type="none" w="sm" len="sm"/>
            <a:tailEnd type="none" w="sm" len="sm"/>
          </a:ln>
        </p:spPr>
        <p:txBody>
          <a:bodyPr/>
          <a:lstStyle/>
          <a:p>
            <a:endParaRPr lang="en-CA"/>
          </a:p>
        </p:txBody>
      </p:sp>
      <p:sp>
        <p:nvSpPr>
          <p:cNvPr id="47" name="AutoShape 47">
            <a:extLst>
              <a:ext uri="{FF2B5EF4-FFF2-40B4-BE49-F238E27FC236}">
                <a16:creationId xmlns:a16="http://schemas.microsoft.com/office/drawing/2014/main" id="{3B60E5A7-CFCF-D2F4-18DC-A23F07D290FF}"/>
              </a:ext>
            </a:extLst>
          </p:cNvPr>
          <p:cNvSpPr/>
          <p:nvPr/>
        </p:nvSpPr>
        <p:spPr>
          <a:xfrm flipV="1">
            <a:off x="-1176243" y="2203015"/>
            <a:ext cx="1983212" cy="3432393"/>
          </a:xfrm>
          <a:prstGeom prst="line">
            <a:avLst/>
          </a:prstGeom>
          <a:ln w="104775" cap="flat">
            <a:solidFill>
              <a:srgbClr val="FFFFFF"/>
            </a:solidFill>
            <a:prstDash val="solid"/>
            <a:headEnd type="none" w="sm" len="sm"/>
            <a:tailEnd type="none" w="sm" len="sm"/>
          </a:ln>
        </p:spPr>
        <p:txBody>
          <a:bodyPr/>
          <a:lstStyle/>
          <a:p>
            <a:endParaRPr lang="en-CA"/>
          </a:p>
        </p:txBody>
      </p:sp>
      <p:sp>
        <p:nvSpPr>
          <p:cNvPr id="48" name="Freeform 48">
            <a:extLst>
              <a:ext uri="{FF2B5EF4-FFF2-40B4-BE49-F238E27FC236}">
                <a16:creationId xmlns:a16="http://schemas.microsoft.com/office/drawing/2014/main" id="{5C8A56F5-53FF-7C65-B123-F7DEB525CB58}"/>
              </a:ext>
            </a:extLst>
          </p:cNvPr>
          <p:cNvSpPr/>
          <p:nvPr/>
        </p:nvSpPr>
        <p:spPr>
          <a:xfrm>
            <a:off x="10691594" y="2794956"/>
            <a:ext cx="613025" cy="731970"/>
          </a:xfrm>
          <a:custGeom>
            <a:avLst/>
            <a:gdLst/>
            <a:ahLst/>
            <a:cxnLst/>
            <a:rect l="l" t="t" r="r" b="b"/>
            <a:pathLst>
              <a:path w="613025" h="731970">
                <a:moveTo>
                  <a:pt x="0" y="0"/>
                </a:moveTo>
                <a:lnTo>
                  <a:pt x="613025" y="0"/>
                </a:lnTo>
                <a:lnTo>
                  <a:pt x="613025" y="731970"/>
                </a:lnTo>
                <a:lnTo>
                  <a:pt x="0" y="7319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9" name="Freeform 49">
            <a:extLst>
              <a:ext uri="{FF2B5EF4-FFF2-40B4-BE49-F238E27FC236}">
                <a16:creationId xmlns:a16="http://schemas.microsoft.com/office/drawing/2014/main" id="{E72EC427-3B28-0900-36DC-B7D99296967D}"/>
              </a:ext>
            </a:extLst>
          </p:cNvPr>
          <p:cNvSpPr/>
          <p:nvPr/>
        </p:nvSpPr>
        <p:spPr>
          <a:xfrm>
            <a:off x="10664010" y="4966751"/>
            <a:ext cx="668193" cy="657335"/>
          </a:xfrm>
          <a:custGeom>
            <a:avLst/>
            <a:gdLst/>
            <a:ahLst/>
            <a:cxnLst/>
            <a:rect l="l" t="t" r="r" b="b"/>
            <a:pathLst>
              <a:path w="668193" h="657335">
                <a:moveTo>
                  <a:pt x="0" y="0"/>
                </a:moveTo>
                <a:lnTo>
                  <a:pt x="668193" y="0"/>
                </a:lnTo>
                <a:lnTo>
                  <a:pt x="668193" y="657334"/>
                </a:lnTo>
                <a:lnTo>
                  <a:pt x="0" y="657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0" name="Freeform 50">
            <a:extLst>
              <a:ext uri="{FF2B5EF4-FFF2-40B4-BE49-F238E27FC236}">
                <a16:creationId xmlns:a16="http://schemas.microsoft.com/office/drawing/2014/main" id="{A27ECD37-4D98-DD01-DBE6-B194FA3B1AB4}"/>
              </a:ext>
            </a:extLst>
          </p:cNvPr>
          <p:cNvSpPr/>
          <p:nvPr/>
        </p:nvSpPr>
        <p:spPr>
          <a:xfrm>
            <a:off x="10596001" y="7084587"/>
            <a:ext cx="804210" cy="690615"/>
          </a:xfrm>
          <a:custGeom>
            <a:avLst/>
            <a:gdLst/>
            <a:ahLst/>
            <a:cxnLst/>
            <a:rect l="l" t="t" r="r" b="b"/>
            <a:pathLst>
              <a:path w="804210" h="690615">
                <a:moveTo>
                  <a:pt x="0" y="0"/>
                </a:moveTo>
                <a:lnTo>
                  <a:pt x="804210" y="0"/>
                </a:lnTo>
                <a:lnTo>
                  <a:pt x="804210" y="690615"/>
                </a:lnTo>
                <a:lnTo>
                  <a:pt x="0" y="690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51" name="TextBox 51">
            <a:extLst>
              <a:ext uri="{FF2B5EF4-FFF2-40B4-BE49-F238E27FC236}">
                <a16:creationId xmlns:a16="http://schemas.microsoft.com/office/drawing/2014/main" id="{A7DB3816-057E-F0D8-3B9D-998D66DF0FEE}"/>
              </a:ext>
            </a:extLst>
          </p:cNvPr>
          <p:cNvSpPr txBox="1"/>
          <p:nvPr/>
        </p:nvSpPr>
        <p:spPr>
          <a:xfrm>
            <a:off x="904387" y="3651770"/>
            <a:ext cx="6949600" cy="1048942"/>
          </a:xfrm>
          <a:prstGeom prst="rect">
            <a:avLst/>
          </a:prstGeom>
        </p:spPr>
        <p:txBody>
          <a:bodyPr lIns="0" tIns="0" rIns="0" bIns="0" rtlCol="0" anchor="t">
            <a:spAutoFit/>
          </a:bodyPr>
          <a:lstStyle/>
          <a:p>
            <a:pPr algn="ctr">
              <a:lnSpc>
                <a:spcPts val="7766"/>
              </a:lnSpc>
            </a:pPr>
            <a:r>
              <a:rPr lang="en-US" sz="7766" dirty="0">
                <a:solidFill>
                  <a:srgbClr val="FFFFFF"/>
                </a:solidFill>
                <a:latin typeface="League Spartan"/>
                <a:ea typeface="League Spartan"/>
                <a:cs typeface="League Spartan"/>
                <a:sym typeface="League Spartan"/>
              </a:rPr>
              <a:t>AGENDA</a:t>
            </a:r>
          </a:p>
        </p:txBody>
      </p:sp>
      <p:sp>
        <p:nvSpPr>
          <p:cNvPr id="52" name="TextBox 52">
            <a:extLst>
              <a:ext uri="{FF2B5EF4-FFF2-40B4-BE49-F238E27FC236}">
                <a16:creationId xmlns:a16="http://schemas.microsoft.com/office/drawing/2014/main" id="{4B72E315-F913-7272-C140-3CA2F2884BD4}"/>
              </a:ext>
            </a:extLst>
          </p:cNvPr>
          <p:cNvSpPr txBox="1"/>
          <p:nvPr/>
        </p:nvSpPr>
        <p:spPr>
          <a:xfrm>
            <a:off x="11783919" y="2520839"/>
            <a:ext cx="4816753" cy="1095172"/>
          </a:xfrm>
          <a:prstGeom prst="rect">
            <a:avLst/>
          </a:prstGeom>
        </p:spPr>
        <p:txBody>
          <a:bodyPr lIns="0" tIns="0" rIns="0" bIns="0" rtlCol="0" anchor="t">
            <a:spAutoFit/>
          </a:bodyPr>
          <a:lstStyle/>
          <a:p>
            <a:pPr algn="l">
              <a:lnSpc>
                <a:spcPts val="4421"/>
              </a:lnSpc>
              <a:spcBef>
                <a:spcPct val="0"/>
              </a:spcBef>
            </a:pPr>
            <a:r>
              <a:rPr lang="en-US" sz="2800" dirty="0">
                <a:solidFill>
                  <a:srgbClr val="FFFFFF"/>
                </a:solidFill>
                <a:latin typeface="League Spartan"/>
                <a:ea typeface="League Spartan"/>
                <a:cs typeface="League Spartan"/>
                <a:sym typeface="League Spartan"/>
              </a:rPr>
              <a:t>Introduction to OCNI Brian Fehrenbach</a:t>
            </a:r>
          </a:p>
        </p:txBody>
      </p:sp>
      <p:sp>
        <p:nvSpPr>
          <p:cNvPr id="53" name="TextBox 53">
            <a:extLst>
              <a:ext uri="{FF2B5EF4-FFF2-40B4-BE49-F238E27FC236}">
                <a16:creationId xmlns:a16="http://schemas.microsoft.com/office/drawing/2014/main" id="{6D479881-F0E0-4603-6880-2721B89E3810}"/>
              </a:ext>
            </a:extLst>
          </p:cNvPr>
          <p:cNvSpPr txBox="1"/>
          <p:nvPr/>
        </p:nvSpPr>
        <p:spPr>
          <a:xfrm>
            <a:off x="11783919" y="4704478"/>
            <a:ext cx="5098289" cy="1095172"/>
          </a:xfrm>
          <a:prstGeom prst="rect">
            <a:avLst/>
          </a:prstGeom>
        </p:spPr>
        <p:txBody>
          <a:bodyPr lIns="0" tIns="0" rIns="0" bIns="0" rtlCol="0" anchor="t">
            <a:spAutoFit/>
          </a:bodyPr>
          <a:lstStyle/>
          <a:p>
            <a:pPr algn="l">
              <a:lnSpc>
                <a:spcPts val="4421"/>
              </a:lnSpc>
              <a:spcBef>
                <a:spcPct val="0"/>
              </a:spcBef>
            </a:pPr>
            <a:r>
              <a:rPr lang="en-US" sz="2800" dirty="0">
                <a:solidFill>
                  <a:srgbClr val="FFFFFF"/>
                </a:solidFill>
                <a:latin typeface="League Spartan"/>
                <a:ea typeface="League Spartan"/>
                <a:cs typeface="League Spartan"/>
                <a:sym typeface="League Spartan"/>
              </a:rPr>
              <a:t>Overview of Advanced Manufacturing in Nuclear</a:t>
            </a:r>
          </a:p>
        </p:txBody>
      </p:sp>
      <p:sp>
        <p:nvSpPr>
          <p:cNvPr id="54" name="TextBox 54">
            <a:extLst>
              <a:ext uri="{FF2B5EF4-FFF2-40B4-BE49-F238E27FC236}">
                <a16:creationId xmlns:a16="http://schemas.microsoft.com/office/drawing/2014/main" id="{1C412EB8-7411-37D5-D326-48584ED17B7B}"/>
              </a:ext>
            </a:extLst>
          </p:cNvPr>
          <p:cNvSpPr txBox="1"/>
          <p:nvPr/>
        </p:nvSpPr>
        <p:spPr>
          <a:xfrm>
            <a:off x="11774002" y="6635490"/>
            <a:ext cx="4816739" cy="1659429"/>
          </a:xfrm>
          <a:prstGeom prst="rect">
            <a:avLst/>
          </a:prstGeom>
        </p:spPr>
        <p:txBody>
          <a:bodyPr wrap="square" lIns="0" tIns="0" rIns="0" bIns="0" rtlCol="0" anchor="t">
            <a:spAutoFit/>
          </a:bodyPr>
          <a:lstStyle/>
          <a:p>
            <a:pPr algn="l">
              <a:lnSpc>
                <a:spcPts val="4421"/>
              </a:lnSpc>
              <a:spcBef>
                <a:spcPct val="0"/>
              </a:spcBef>
            </a:pPr>
            <a:r>
              <a:rPr lang="en-US" sz="2800" dirty="0">
                <a:solidFill>
                  <a:srgbClr val="FFFFFF"/>
                </a:solidFill>
                <a:latin typeface="League Spartan"/>
                <a:ea typeface="League Spartan"/>
                <a:cs typeface="League Spartan"/>
                <a:sym typeface="League Spartan"/>
              </a:rPr>
              <a:t>In Depth Look at Advanced Manufacturing</a:t>
            </a:r>
          </a:p>
          <a:p>
            <a:pPr algn="l">
              <a:lnSpc>
                <a:spcPts val="4421"/>
              </a:lnSpc>
              <a:spcBef>
                <a:spcPct val="0"/>
              </a:spcBef>
            </a:pPr>
            <a:r>
              <a:rPr lang="en-US" sz="2800" dirty="0">
                <a:solidFill>
                  <a:srgbClr val="FFFFFF"/>
                </a:solidFill>
                <a:latin typeface="League Spartan"/>
                <a:ea typeface="League Spartan"/>
                <a:cs typeface="League Spartan"/>
                <a:sym typeface="League Spartan"/>
              </a:rPr>
              <a:t>Dr. Andre Pelletier</a:t>
            </a:r>
          </a:p>
        </p:txBody>
      </p:sp>
    </p:spTree>
    <p:extLst>
      <p:ext uri="{BB962C8B-B14F-4D97-AF65-F5344CB8AC3E}">
        <p14:creationId xmlns:p14="http://schemas.microsoft.com/office/powerpoint/2010/main" val="1978351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7267102" y="325391"/>
            <a:ext cx="10782300" cy="982961"/>
          </a:xfrm>
          <a:prstGeom prst="rect">
            <a:avLst/>
          </a:prstGeom>
        </p:spPr>
        <p:txBody>
          <a:bodyPr wrap="square" lIns="0" tIns="0" rIns="0" bIns="0" rtlCol="0" anchor="t">
            <a:spAutoFit/>
          </a:bodyPr>
          <a:lstStyle/>
          <a:p>
            <a:pPr>
              <a:lnSpc>
                <a:spcPts val="8324"/>
              </a:lnSpc>
            </a:pPr>
            <a:r>
              <a:rPr lang="en-US" sz="4800" dirty="0">
                <a:solidFill>
                  <a:srgbClr val="0B1320"/>
                </a:solidFill>
                <a:latin typeface="League Spartan"/>
                <a:sym typeface="League Spartan"/>
              </a:rPr>
              <a:t>AI</a:t>
            </a:r>
            <a:endParaRPr lang="en-US" dirty="0"/>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pic>
        <p:nvPicPr>
          <p:cNvPr id="6" name="Picture 5">
            <a:extLst>
              <a:ext uri="{FF2B5EF4-FFF2-40B4-BE49-F238E27FC236}">
                <a16:creationId xmlns:a16="http://schemas.microsoft.com/office/drawing/2014/main" id="{45CB88E4-E030-0D13-02C3-2E14B683857A}"/>
              </a:ext>
            </a:extLst>
          </p:cNvPr>
          <p:cNvPicPr>
            <a:picLocks noChangeAspect="1"/>
          </p:cNvPicPr>
          <p:nvPr/>
        </p:nvPicPr>
        <p:blipFill>
          <a:blip r:embed="rId4"/>
          <a:stretch>
            <a:fillRect/>
          </a:stretch>
        </p:blipFill>
        <p:spPr>
          <a:xfrm>
            <a:off x="10815014" y="1831048"/>
            <a:ext cx="7239000" cy="7253287"/>
          </a:xfrm>
          <a:prstGeom prst="rect">
            <a:avLst/>
          </a:prstGeom>
        </p:spPr>
      </p:pic>
      <p:sp>
        <p:nvSpPr>
          <p:cNvPr id="8" name="TextBox 7">
            <a:extLst>
              <a:ext uri="{FF2B5EF4-FFF2-40B4-BE49-F238E27FC236}">
                <a16:creationId xmlns:a16="http://schemas.microsoft.com/office/drawing/2014/main" id="{9E63063B-7795-247E-6358-BA57C5A3C647}"/>
              </a:ext>
            </a:extLst>
          </p:cNvPr>
          <p:cNvSpPr txBox="1"/>
          <p:nvPr/>
        </p:nvSpPr>
        <p:spPr>
          <a:xfrm>
            <a:off x="678300" y="2193131"/>
            <a:ext cx="9480898" cy="76328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alibri"/>
                <a:ea typeface="Calibri"/>
                <a:cs typeface="Calibri"/>
              </a:rPr>
              <a:t>The Hype!</a:t>
            </a:r>
            <a:endParaRPr lang="en-US" dirty="0"/>
          </a:p>
          <a:p>
            <a:r>
              <a:rPr lang="en-US" sz="2800" dirty="0" err="1">
                <a:latin typeface="Calibri"/>
                <a:ea typeface="Calibri"/>
                <a:cs typeface="Calibri"/>
              </a:rPr>
              <a:t>GenAI</a:t>
            </a:r>
            <a:r>
              <a:rPr lang="en-US" sz="2800" dirty="0">
                <a:latin typeface="Calibri"/>
                <a:ea typeface="Calibri"/>
                <a:cs typeface="Calibri"/>
              </a:rPr>
              <a:t> – ChatGPT, Copilot, Claude, Gemini...</a:t>
            </a:r>
          </a:p>
          <a:p>
            <a:r>
              <a:rPr lang="en-US" sz="2800" dirty="0">
                <a:latin typeface="Calibri"/>
                <a:ea typeface="Calibri"/>
                <a:cs typeface="Calibri"/>
              </a:rPr>
              <a:t>They will take all the jobs!!! (or will they?)</a:t>
            </a:r>
          </a:p>
          <a:p>
            <a:endParaRPr lang="en-US" sz="2800" dirty="0">
              <a:latin typeface="Calibri"/>
              <a:ea typeface="Calibri"/>
              <a:cs typeface="Calibri"/>
            </a:endParaRPr>
          </a:p>
          <a:p>
            <a:r>
              <a:rPr lang="en-US" sz="2800" b="1" dirty="0">
                <a:latin typeface="Calibri"/>
                <a:ea typeface="Calibri"/>
                <a:cs typeface="Calibri"/>
              </a:rPr>
              <a:t>Reality</a:t>
            </a:r>
            <a:endParaRPr lang="en-US" sz="2800" dirty="0">
              <a:latin typeface="Calibri"/>
              <a:ea typeface="Calibri"/>
              <a:cs typeface="Calibri"/>
            </a:endParaRPr>
          </a:p>
          <a:p>
            <a:pPr marL="457200" indent="-457200">
              <a:buFont typeface="Arial"/>
              <a:buChar char="•"/>
            </a:pPr>
            <a:r>
              <a:rPr lang="en-US" sz="2800" dirty="0">
                <a:latin typeface="Calibri"/>
                <a:ea typeface="Calibri"/>
                <a:cs typeface="Calibri"/>
              </a:rPr>
              <a:t>It's been a long road getting here.</a:t>
            </a:r>
          </a:p>
          <a:p>
            <a:pPr marL="457200" indent="-457200">
              <a:buFont typeface="Arial"/>
              <a:buChar char="•"/>
            </a:pPr>
            <a:r>
              <a:rPr lang="en-US" sz="2800" dirty="0">
                <a:latin typeface="Calibri"/>
                <a:ea typeface="Calibri"/>
                <a:cs typeface="Calibri"/>
              </a:rPr>
              <a:t>Much of the math started in 1940s (and some in the late 19th century) (</a:t>
            </a:r>
            <a:r>
              <a:rPr lang="en-US" sz="2800" dirty="0">
                <a:ea typeface="+mn-lt"/>
                <a:cs typeface="+mn-lt"/>
                <a:hlinkClick r:id="rId5"/>
              </a:rPr>
              <a:t>History of Machine Learning – A Journey through the Timeline</a:t>
            </a:r>
            <a:r>
              <a:rPr lang="en-US" sz="2800" dirty="0">
                <a:ea typeface="+mn-lt"/>
                <a:cs typeface="+mn-lt"/>
              </a:rPr>
              <a:t>. )</a:t>
            </a:r>
            <a:endParaRPr lang="en-US" sz="2800" dirty="0">
              <a:latin typeface="Calibri"/>
              <a:ea typeface="Calibri"/>
              <a:cs typeface="Calibri"/>
            </a:endParaRPr>
          </a:p>
          <a:p>
            <a:pPr marL="457200" indent="-457200">
              <a:buFont typeface="Arial"/>
              <a:buChar char="•"/>
            </a:pPr>
            <a:r>
              <a:rPr lang="en-US" sz="2800" dirty="0">
                <a:latin typeface="Calibri"/>
                <a:ea typeface="Calibri"/>
                <a:cs typeface="Calibri"/>
              </a:rPr>
              <a:t>Machine learning has been in industry for s</a:t>
            </a:r>
          </a:p>
          <a:p>
            <a:pPr marL="457200" indent="-457200">
              <a:buFont typeface="Arial"/>
              <a:buChar char="•"/>
            </a:pPr>
            <a:r>
              <a:rPr lang="en-US" sz="2800" dirty="0">
                <a:latin typeface="Calibri"/>
                <a:ea typeface="Calibri"/>
                <a:cs typeface="Calibri"/>
              </a:rPr>
              <a:t>Numerous industrial applications</a:t>
            </a:r>
          </a:p>
          <a:p>
            <a:pPr marL="914400" lvl="1" indent="-457200">
              <a:buFont typeface="Courier New"/>
              <a:buChar char="o"/>
            </a:pPr>
            <a:r>
              <a:rPr lang="en-US" sz="2800" dirty="0">
                <a:ea typeface="+mn-lt"/>
                <a:cs typeface="+mn-lt"/>
              </a:rPr>
              <a:t>Integrated with ERPs and MRPs (e.g. demand forecasting, </a:t>
            </a:r>
            <a:r>
              <a:rPr lang="en-US" sz="2800">
                <a:ea typeface="+mn-lt"/>
                <a:cs typeface="+mn-lt"/>
              </a:rPr>
              <a:t>throughput optimization)</a:t>
            </a:r>
          </a:p>
          <a:p>
            <a:pPr marL="914400" lvl="1" indent="-457200">
              <a:buFont typeface="Courier New"/>
              <a:buChar char="o"/>
            </a:pPr>
            <a:r>
              <a:rPr lang="en-US" sz="2800" dirty="0">
                <a:ea typeface="+mn-lt"/>
                <a:cs typeface="+mn-lt"/>
                <a:hlinkClick r:id="rId6"/>
              </a:rPr>
              <a:t>https://eigen.io/</a:t>
            </a:r>
            <a:endParaRPr lang="en-US" sz="2800">
              <a:latin typeface="Calibri"/>
              <a:ea typeface="Calibri"/>
              <a:cs typeface="Calibri"/>
            </a:endParaRPr>
          </a:p>
          <a:p>
            <a:pPr marL="914400" lvl="1" indent="-457200">
              <a:buFont typeface="Courier New"/>
              <a:buChar char="o"/>
            </a:pPr>
            <a:r>
              <a:rPr lang="en-US" sz="2800" dirty="0">
                <a:ea typeface="+mn-lt"/>
                <a:cs typeface="+mn-lt"/>
                <a:hlinkClick r:id="rId7"/>
              </a:rPr>
              <a:t>https://www.drsrobot.ca/en?pgid=lklgs96n-66dba18c-114a-43a2-8bd2-88638e3b76ef</a:t>
            </a:r>
            <a:endParaRPr lang="en-US" sz="2800" dirty="0">
              <a:latin typeface="Calibri"/>
              <a:ea typeface="Calibri"/>
              <a:cs typeface="Calibri"/>
            </a:endParaRPr>
          </a:p>
          <a:p>
            <a:pPr marL="914400" lvl="1" indent="-457200">
              <a:buFont typeface="Courier New"/>
              <a:buChar char="o"/>
            </a:pPr>
            <a:endParaRPr lang="en-US" sz="2800" dirty="0">
              <a:latin typeface="Calibri"/>
              <a:ea typeface="Calibri"/>
              <a:cs typeface="Calibri"/>
            </a:endParaRPr>
          </a:p>
          <a:p>
            <a:endParaRPr lang="en-US" sz="1400" dirty="0">
              <a:latin typeface="Calisto MT"/>
              <a:ea typeface="Calibri"/>
              <a:cs typeface="Calibri"/>
            </a:endParaRPr>
          </a:p>
        </p:txBody>
      </p:sp>
    </p:spTree>
    <p:extLst>
      <p:ext uri="{BB962C8B-B14F-4D97-AF65-F5344CB8AC3E}">
        <p14:creationId xmlns:p14="http://schemas.microsoft.com/office/powerpoint/2010/main" val="2775059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lectronics, circuit&#10;&#10;Description automatically generated">
            <a:extLst>
              <a:ext uri="{FF2B5EF4-FFF2-40B4-BE49-F238E27FC236}">
                <a16:creationId xmlns:a16="http://schemas.microsoft.com/office/drawing/2014/main" id="{B6A69666-3FD8-49D8-BF7A-C056D2E74225}"/>
              </a:ext>
            </a:extLst>
          </p:cNvPr>
          <p:cNvPicPr>
            <a:picLocks noChangeAspect="1"/>
          </p:cNvPicPr>
          <p:nvPr/>
        </p:nvPicPr>
        <p:blipFill rotWithShape="1">
          <a:blip r:embed="rId2">
            <a:extLst>
              <a:ext uri="{28A0092B-C50C-407E-A947-70E740481C1C}">
                <a14:useLocalDpi xmlns:a14="http://schemas.microsoft.com/office/drawing/2010/main" val="0"/>
              </a:ext>
            </a:extLst>
          </a:blip>
          <a:srcRect l="8209" t="29675" r="10530" b="2439"/>
          <a:stretch/>
        </p:blipFill>
        <p:spPr>
          <a:xfrm>
            <a:off x="0" y="0"/>
            <a:ext cx="18305060" cy="8648700"/>
          </a:xfrm>
          <a:prstGeom prst="rect">
            <a:avLst/>
          </a:prstGeom>
        </p:spPr>
      </p:pic>
      <p:sp>
        <p:nvSpPr>
          <p:cNvPr id="13" name="Rectangle 12">
            <a:extLst>
              <a:ext uri="{FF2B5EF4-FFF2-40B4-BE49-F238E27FC236}">
                <a16:creationId xmlns:a16="http://schemas.microsoft.com/office/drawing/2014/main" id="{FD2C22A4-98BF-471E-8C5A-D358304C722D}"/>
              </a:ext>
            </a:extLst>
          </p:cNvPr>
          <p:cNvSpPr/>
          <p:nvPr/>
        </p:nvSpPr>
        <p:spPr>
          <a:xfrm>
            <a:off x="7448388" y="9205052"/>
            <a:ext cx="6067587" cy="830997"/>
          </a:xfrm>
          <a:prstGeom prst="rect">
            <a:avLst/>
          </a:prstGeom>
          <a:noFill/>
        </p:spPr>
        <p:txBody>
          <a:bodyPr wrap="square">
            <a:spAutoFit/>
          </a:bodyPr>
          <a:lstStyle/>
          <a:p>
            <a:pPr defTabSz="1371600">
              <a:defRPr/>
            </a:pPr>
            <a:r>
              <a:rPr lang="en-CA" sz="4800" b="1">
                <a:solidFill>
                  <a:prstClr val="white"/>
                </a:solidFill>
                <a:latin typeface="Calibri"/>
              </a:rPr>
              <a:t>www.ocni.ca</a:t>
            </a:r>
            <a:endParaRPr lang="en-US" sz="4800" b="1">
              <a:solidFill>
                <a:prstClr val="white"/>
              </a:solidFill>
              <a:latin typeface="Calibri"/>
            </a:endParaRPr>
          </a:p>
        </p:txBody>
      </p:sp>
      <p:sp>
        <p:nvSpPr>
          <p:cNvPr id="2" name="Rectangle 1">
            <a:extLst>
              <a:ext uri="{FF2B5EF4-FFF2-40B4-BE49-F238E27FC236}">
                <a16:creationId xmlns:a16="http://schemas.microsoft.com/office/drawing/2014/main" id="{AD76FDE2-647E-A527-0CF0-57D3F0DA24C7}"/>
              </a:ext>
            </a:extLst>
          </p:cNvPr>
          <p:cNvSpPr/>
          <p:nvPr/>
        </p:nvSpPr>
        <p:spPr>
          <a:xfrm>
            <a:off x="0" y="8648700"/>
            <a:ext cx="18288000" cy="16383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4">
            <a:extLst>
              <a:ext uri="{FF2B5EF4-FFF2-40B4-BE49-F238E27FC236}">
                <a16:creationId xmlns:a16="http://schemas.microsoft.com/office/drawing/2014/main" id="{63A95F66-BC08-6BBC-83F3-E2689C70050B}"/>
              </a:ext>
            </a:extLst>
          </p:cNvPr>
          <p:cNvSpPr txBox="1"/>
          <p:nvPr/>
        </p:nvSpPr>
        <p:spPr>
          <a:xfrm>
            <a:off x="381000" y="8890663"/>
            <a:ext cx="6522946" cy="1169160"/>
          </a:xfrm>
          <a:prstGeom prst="rect">
            <a:avLst/>
          </a:prstGeom>
        </p:spPr>
        <p:txBody>
          <a:bodyPr lIns="0" tIns="0" rIns="0" bIns="0" rtlCol="0" anchor="t">
            <a:spAutoFit/>
          </a:bodyPr>
          <a:lstStyle/>
          <a:p>
            <a:pPr algn="l">
              <a:lnSpc>
                <a:spcPts val="9470"/>
              </a:lnSpc>
            </a:pPr>
            <a:r>
              <a:rPr lang="en-US" sz="7284" dirty="0">
                <a:solidFill>
                  <a:srgbClr val="FFFFFF"/>
                </a:solidFill>
                <a:latin typeface="League Spartan"/>
                <a:ea typeface="League Spartan"/>
                <a:cs typeface="League Spartan"/>
                <a:sym typeface="League Spartan"/>
              </a:rPr>
              <a:t>Contact Us</a:t>
            </a:r>
          </a:p>
        </p:txBody>
      </p:sp>
      <p:grpSp>
        <p:nvGrpSpPr>
          <p:cNvPr id="31" name="Group 9">
            <a:extLst>
              <a:ext uri="{FF2B5EF4-FFF2-40B4-BE49-F238E27FC236}">
                <a16:creationId xmlns:a16="http://schemas.microsoft.com/office/drawing/2014/main" id="{C139792D-2224-65C9-CB3F-A822C6537EE3}"/>
              </a:ext>
            </a:extLst>
          </p:cNvPr>
          <p:cNvGrpSpPr/>
          <p:nvPr/>
        </p:nvGrpSpPr>
        <p:grpSpPr>
          <a:xfrm>
            <a:off x="6059683" y="9205052"/>
            <a:ext cx="587579" cy="587579"/>
            <a:chOff x="0" y="0"/>
            <a:chExt cx="812800" cy="812800"/>
          </a:xfrm>
        </p:grpSpPr>
        <p:sp>
          <p:nvSpPr>
            <p:cNvPr id="32" name="Freeform 10">
              <a:extLst>
                <a:ext uri="{FF2B5EF4-FFF2-40B4-BE49-F238E27FC236}">
                  <a16:creationId xmlns:a16="http://schemas.microsoft.com/office/drawing/2014/main" id="{BF1F9CC7-8EAF-F6C3-6D4E-1C5540C9C3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5679"/>
            </a:solidFill>
          </p:spPr>
          <p:txBody>
            <a:bodyPr/>
            <a:lstStyle/>
            <a:p>
              <a:endParaRPr lang="en-CA"/>
            </a:p>
          </p:txBody>
        </p:sp>
        <p:sp>
          <p:nvSpPr>
            <p:cNvPr id="33" name="TextBox 11">
              <a:extLst>
                <a:ext uri="{FF2B5EF4-FFF2-40B4-BE49-F238E27FC236}">
                  <a16:creationId xmlns:a16="http://schemas.microsoft.com/office/drawing/2014/main" id="{B66A0951-6BB2-0471-5066-030BB83DC471}"/>
                </a:ext>
              </a:extLst>
            </p:cNvPr>
            <p:cNvSpPr txBox="1"/>
            <p:nvPr/>
          </p:nvSpPr>
          <p:spPr>
            <a:xfrm>
              <a:off x="76200" y="47625"/>
              <a:ext cx="660400" cy="688975"/>
            </a:xfrm>
            <a:prstGeom prst="rect">
              <a:avLst/>
            </a:prstGeom>
          </p:spPr>
          <p:txBody>
            <a:bodyPr lIns="27270" tIns="27270" rIns="27270" bIns="27270" rtlCol="0" anchor="ctr"/>
            <a:lstStyle/>
            <a:p>
              <a:pPr algn="ctr">
                <a:lnSpc>
                  <a:spcPts val="1427"/>
                </a:lnSpc>
              </a:pPr>
              <a:endParaRPr/>
            </a:p>
          </p:txBody>
        </p:sp>
      </p:grpSp>
      <p:sp>
        <p:nvSpPr>
          <p:cNvPr id="34" name="Freeform 21">
            <a:extLst>
              <a:ext uri="{FF2B5EF4-FFF2-40B4-BE49-F238E27FC236}">
                <a16:creationId xmlns:a16="http://schemas.microsoft.com/office/drawing/2014/main" id="{303C68BA-5CCA-E22D-3FDD-A766A54DDA04}"/>
              </a:ext>
            </a:extLst>
          </p:cNvPr>
          <p:cNvSpPr/>
          <p:nvPr/>
        </p:nvSpPr>
        <p:spPr>
          <a:xfrm>
            <a:off x="6182625" y="9332921"/>
            <a:ext cx="304958" cy="311181"/>
          </a:xfrm>
          <a:custGeom>
            <a:avLst/>
            <a:gdLst/>
            <a:ahLst/>
            <a:cxnLst/>
            <a:rect l="l" t="t" r="r" b="b"/>
            <a:pathLst>
              <a:path w="304958" h="311181">
                <a:moveTo>
                  <a:pt x="0" y="0"/>
                </a:moveTo>
                <a:lnTo>
                  <a:pt x="304958" y="0"/>
                </a:lnTo>
                <a:lnTo>
                  <a:pt x="304958" y="311181"/>
                </a:lnTo>
                <a:lnTo>
                  <a:pt x="0" y="311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5" name="TextBox 25">
            <a:extLst>
              <a:ext uri="{FF2B5EF4-FFF2-40B4-BE49-F238E27FC236}">
                <a16:creationId xmlns:a16="http://schemas.microsoft.com/office/drawing/2014/main" id="{56E8E8D0-F82B-6D56-397E-748B6144FB02}"/>
              </a:ext>
            </a:extLst>
          </p:cNvPr>
          <p:cNvSpPr txBox="1"/>
          <p:nvPr/>
        </p:nvSpPr>
        <p:spPr>
          <a:xfrm>
            <a:off x="6902336" y="9332921"/>
            <a:ext cx="2387622" cy="342979"/>
          </a:xfrm>
          <a:prstGeom prst="rect">
            <a:avLst/>
          </a:prstGeom>
        </p:spPr>
        <p:txBody>
          <a:bodyPr wrap="square" lIns="0" tIns="0" rIns="0" bIns="0" rtlCol="0" anchor="t">
            <a:spAutoFit/>
          </a:bodyPr>
          <a:lstStyle/>
          <a:p>
            <a:pPr algn="l">
              <a:lnSpc>
                <a:spcPts val="2943"/>
              </a:lnSpc>
              <a:spcBef>
                <a:spcPct val="0"/>
              </a:spcBef>
            </a:pPr>
            <a:r>
              <a:rPr lang="en-US" sz="2102" b="1" dirty="0">
                <a:solidFill>
                  <a:srgbClr val="FFFFFF"/>
                </a:solidFill>
                <a:latin typeface="Helios Extended"/>
                <a:ea typeface="Helios Extended"/>
                <a:cs typeface="Helios Extended"/>
                <a:sym typeface="Helios Extended"/>
              </a:rPr>
              <a:t>905.839.0073</a:t>
            </a:r>
          </a:p>
        </p:txBody>
      </p:sp>
      <p:grpSp>
        <p:nvGrpSpPr>
          <p:cNvPr id="36" name="Group 18">
            <a:extLst>
              <a:ext uri="{FF2B5EF4-FFF2-40B4-BE49-F238E27FC236}">
                <a16:creationId xmlns:a16="http://schemas.microsoft.com/office/drawing/2014/main" id="{E3A19E71-F358-7113-D3BF-BECA2C5F03BF}"/>
              </a:ext>
            </a:extLst>
          </p:cNvPr>
          <p:cNvGrpSpPr/>
          <p:nvPr/>
        </p:nvGrpSpPr>
        <p:grpSpPr>
          <a:xfrm>
            <a:off x="9448800" y="9201380"/>
            <a:ext cx="587579" cy="587579"/>
            <a:chOff x="0" y="0"/>
            <a:chExt cx="812800" cy="812800"/>
          </a:xfrm>
        </p:grpSpPr>
        <p:sp>
          <p:nvSpPr>
            <p:cNvPr id="37" name="Freeform 19">
              <a:extLst>
                <a:ext uri="{FF2B5EF4-FFF2-40B4-BE49-F238E27FC236}">
                  <a16:creationId xmlns:a16="http://schemas.microsoft.com/office/drawing/2014/main" id="{37469DE2-8B9C-90C3-2FE9-0AA384A34C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5679"/>
            </a:solidFill>
          </p:spPr>
          <p:txBody>
            <a:bodyPr/>
            <a:lstStyle/>
            <a:p>
              <a:endParaRPr lang="en-CA"/>
            </a:p>
          </p:txBody>
        </p:sp>
        <p:sp>
          <p:nvSpPr>
            <p:cNvPr id="38" name="TextBox 20">
              <a:extLst>
                <a:ext uri="{FF2B5EF4-FFF2-40B4-BE49-F238E27FC236}">
                  <a16:creationId xmlns:a16="http://schemas.microsoft.com/office/drawing/2014/main" id="{BB3E5741-0AD3-326F-2570-EDF7B97D320C}"/>
                </a:ext>
              </a:extLst>
            </p:cNvPr>
            <p:cNvSpPr txBox="1"/>
            <p:nvPr/>
          </p:nvSpPr>
          <p:spPr>
            <a:xfrm>
              <a:off x="76200" y="47625"/>
              <a:ext cx="660400" cy="688975"/>
            </a:xfrm>
            <a:prstGeom prst="rect">
              <a:avLst/>
            </a:prstGeom>
          </p:spPr>
          <p:txBody>
            <a:bodyPr lIns="27270" tIns="27270" rIns="27270" bIns="27270" rtlCol="0" anchor="ctr"/>
            <a:lstStyle/>
            <a:p>
              <a:pPr algn="ctr">
                <a:lnSpc>
                  <a:spcPts val="1427"/>
                </a:lnSpc>
              </a:pPr>
              <a:endParaRPr dirty="0"/>
            </a:p>
          </p:txBody>
        </p:sp>
      </p:grpSp>
      <p:sp>
        <p:nvSpPr>
          <p:cNvPr id="39" name="Freeform 12">
            <a:extLst>
              <a:ext uri="{FF2B5EF4-FFF2-40B4-BE49-F238E27FC236}">
                <a16:creationId xmlns:a16="http://schemas.microsoft.com/office/drawing/2014/main" id="{B0C8759B-B1E4-143A-C1E6-EC94AE1E7B02}"/>
              </a:ext>
            </a:extLst>
          </p:cNvPr>
          <p:cNvSpPr/>
          <p:nvPr/>
        </p:nvSpPr>
        <p:spPr>
          <a:xfrm>
            <a:off x="9550982" y="9349787"/>
            <a:ext cx="383217" cy="290766"/>
          </a:xfrm>
          <a:custGeom>
            <a:avLst/>
            <a:gdLst/>
            <a:ahLst/>
            <a:cxnLst/>
            <a:rect l="l" t="t" r="r" b="b"/>
            <a:pathLst>
              <a:path w="383217" h="290766">
                <a:moveTo>
                  <a:pt x="0" y="0"/>
                </a:moveTo>
                <a:lnTo>
                  <a:pt x="383217" y="0"/>
                </a:lnTo>
                <a:lnTo>
                  <a:pt x="383217" y="290766"/>
                </a:lnTo>
                <a:lnTo>
                  <a:pt x="0" y="2907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40" name="TextBox 27">
            <a:extLst>
              <a:ext uri="{FF2B5EF4-FFF2-40B4-BE49-F238E27FC236}">
                <a16:creationId xmlns:a16="http://schemas.microsoft.com/office/drawing/2014/main" id="{125AB631-0BBC-B183-FA94-A699559780D7}"/>
              </a:ext>
            </a:extLst>
          </p:cNvPr>
          <p:cNvSpPr txBox="1"/>
          <p:nvPr/>
        </p:nvSpPr>
        <p:spPr>
          <a:xfrm>
            <a:off x="10222616" y="9332921"/>
            <a:ext cx="2387622" cy="342979"/>
          </a:xfrm>
          <a:prstGeom prst="rect">
            <a:avLst/>
          </a:prstGeom>
        </p:spPr>
        <p:txBody>
          <a:bodyPr wrap="square" lIns="0" tIns="0" rIns="0" bIns="0" rtlCol="0" anchor="t">
            <a:spAutoFit/>
          </a:bodyPr>
          <a:lstStyle/>
          <a:p>
            <a:pPr algn="l">
              <a:lnSpc>
                <a:spcPts val="2943"/>
              </a:lnSpc>
              <a:spcBef>
                <a:spcPct val="0"/>
              </a:spcBef>
            </a:pPr>
            <a:r>
              <a:rPr lang="en-US" sz="2102" dirty="0">
                <a:solidFill>
                  <a:srgbClr val="FFFFFF"/>
                </a:solidFill>
                <a:latin typeface="Helios Extended"/>
                <a:ea typeface="Helios Extended"/>
                <a:cs typeface="Helios Extended"/>
                <a:sym typeface="Helios Extended"/>
              </a:rPr>
              <a:t>hello@ocni.ca</a:t>
            </a:r>
          </a:p>
        </p:txBody>
      </p:sp>
      <p:grpSp>
        <p:nvGrpSpPr>
          <p:cNvPr id="41" name="Group 6">
            <a:extLst>
              <a:ext uri="{FF2B5EF4-FFF2-40B4-BE49-F238E27FC236}">
                <a16:creationId xmlns:a16="http://schemas.microsoft.com/office/drawing/2014/main" id="{DD884F94-5F96-3692-2E40-27F40F4F790F}"/>
              </a:ext>
            </a:extLst>
          </p:cNvPr>
          <p:cNvGrpSpPr/>
          <p:nvPr/>
        </p:nvGrpSpPr>
        <p:grpSpPr>
          <a:xfrm>
            <a:off x="13010923" y="9240788"/>
            <a:ext cx="587579" cy="587579"/>
            <a:chOff x="0" y="0"/>
            <a:chExt cx="812800" cy="812800"/>
          </a:xfrm>
        </p:grpSpPr>
        <p:sp>
          <p:nvSpPr>
            <p:cNvPr id="42" name="Freeform 7">
              <a:extLst>
                <a:ext uri="{FF2B5EF4-FFF2-40B4-BE49-F238E27FC236}">
                  <a16:creationId xmlns:a16="http://schemas.microsoft.com/office/drawing/2014/main" id="{0082361B-18E4-7CD4-F7BE-4861371B1A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5679"/>
            </a:solidFill>
          </p:spPr>
          <p:txBody>
            <a:bodyPr/>
            <a:lstStyle/>
            <a:p>
              <a:endParaRPr lang="en-CA"/>
            </a:p>
          </p:txBody>
        </p:sp>
        <p:sp>
          <p:nvSpPr>
            <p:cNvPr id="43" name="TextBox 8">
              <a:extLst>
                <a:ext uri="{FF2B5EF4-FFF2-40B4-BE49-F238E27FC236}">
                  <a16:creationId xmlns:a16="http://schemas.microsoft.com/office/drawing/2014/main" id="{A2D18781-201A-FB79-D0E3-DFAD5C288F42}"/>
                </a:ext>
              </a:extLst>
            </p:cNvPr>
            <p:cNvSpPr txBox="1"/>
            <p:nvPr/>
          </p:nvSpPr>
          <p:spPr>
            <a:xfrm>
              <a:off x="76200" y="47625"/>
              <a:ext cx="660400" cy="688975"/>
            </a:xfrm>
            <a:prstGeom prst="rect">
              <a:avLst/>
            </a:prstGeom>
          </p:spPr>
          <p:txBody>
            <a:bodyPr lIns="27270" tIns="27270" rIns="27270" bIns="27270" rtlCol="0" anchor="ctr"/>
            <a:lstStyle/>
            <a:p>
              <a:pPr algn="ctr">
                <a:lnSpc>
                  <a:spcPts val="1427"/>
                </a:lnSpc>
              </a:pPr>
              <a:endParaRPr/>
            </a:p>
          </p:txBody>
        </p:sp>
      </p:grpSp>
      <p:sp>
        <p:nvSpPr>
          <p:cNvPr id="44" name="Freeform 13">
            <a:extLst>
              <a:ext uri="{FF2B5EF4-FFF2-40B4-BE49-F238E27FC236}">
                <a16:creationId xmlns:a16="http://schemas.microsoft.com/office/drawing/2014/main" id="{A16DFB9A-7F7D-6007-7759-D1BE314D153C}"/>
              </a:ext>
            </a:extLst>
          </p:cNvPr>
          <p:cNvSpPr/>
          <p:nvPr/>
        </p:nvSpPr>
        <p:spPr>
          <a:xfrm>
            <a:off x="13122216" y="9352081"/>
            <a:ext cx="364992" cy="364992"/>
          </a:xfrm>
          <a:custGeom>
            <a:avLst/>
            <a:gdLst/>
            <a:ahLst/>
            <a:cxnLst/>
            <a:rect l="l" t="t" r="r" b="b"/>
            <a:pathLst>
              <a:path w="364992" h="364992">
                <a:moveTo>
                  <a:pt x="0" y="0"/>
                </a:moveTo>
                <a:lnTo>
                  <a:pt x="364993" y="0"/>
                </a:lnTo>
                <a:lnTo>
                  <a:pt x="364993" y="364992"/>
                </a:lnTo>
                <a:lnTo>
                  <a:pt x="0" y="3649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45" name="TextBox 26">
            <a:extLst>
              <a:ext uri="{FF2B5EF4-FFF2-40B4-BE49-F238E27FC236}">
                <a16:creationId xmlns:a16="http://schemas.microsoft.com/office/drawing/2014/main" id="{38356EE7-2B16-1BBF-E59D-BCB5C2AD9F68}"/>
              </a:ext>
            </a:extLst>
          </p:cNvPr>
          <p:cNvSpPr txBox="1"/>
          <p:nvPr/>
        </p:nvSpPr>
        <p:spPr>
          <a:xfrm>
            <a:off x="13674817" y="9332921"/>
            <a:ext cx="3979502" cy="377449"/>
          </a:xfrm>
          <a:prstGeom prst="rect">
            <a:avLst/>
          </a:prstGeom>
        </p:spPr>
        <p:txBody>
          <a:bodyPr lIns="0" tIns="0" rIns="0" bIns="0" rtlCol="0" anchor="t">
            <a:spAutoFit/>
          </a:bodyPr>
          <a:lstStyle/>
          <a:p>
            <a:pPr algn="l">
              <a:lnSpc>
                <a:spcPts val="2943"/>
              </a:lnSpc>
              <a:spcBef>
                <a:spcPct val="0"/>
              </a:spcBef>
            </a:pPr>
            <a:r>
              <a:rPr lang="en-US" sz="2102">
                <a:solidFill>
                  <a:srgbClr val="FFFFFF"/>
                </a:solidFill>
                <a:latin typeface="Helios Extended"/>
                <a:ea typeface="Helios Extended"/>
                <a:cs typeface="Helios Extended"/>
                <a:sym typeface="Helios Extended"/>
              </a:rPr>
              <a:t>www.ocni.ca</a:t>
            </a:r>
          </a:p>
        </p:txBody>
      </p:sp>
    </p:spTree>
    <p:extLst>
      <p:ext uri="{BB962C8B-B14F-4D97-AF65-F5344CB8AC3E}">
        <p14:creationId xmlns:p14="http://schemas.microsoft.com/office/powerpoint/2010/main" val="3255780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grpSp>
        <p:nvGrpSpPr>
          <p:cNvPr id="2" name="Group 2"/>
          <p:cNvGrpSpPr/>
          <p:nvPr/>
        </p:nvGrpSpPr>
        <p:grpSpPr>
          <a:xfrm>
            <a:off x="11521521" y="0"/>
            <a:ext cx="11153345" cy="10287000"/>
            <a:chOff x="0" y="0"/>
            <a:chExt cx="521080" cy="480605"/>
          </a:xfrm>
        </p:grpSpPr>
        <p:sp>
          <p:nvSpPr>
            <p:cNvPr id="3" name="Freeform 3"/>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grpSp>
        <p:nvGrpSpPr>
          <p:cNvPr id="5" name="Group 5"/>
          <p:cNvGrpSpPr/>
          <p:nvPr/>
        </p:nvGrpSpPr>
        <p:grpSpPr>
          <a:xfrm>
            <a:off x="979927" y="3250809"/>
            <a:ext cx="11685486" cy="5175829"/>
            <a:chOff x="0" y="0"/>
            <a:chExt cx="3077659" cy="1363181"/>
          </a:xfrm>
        </p:grpSpPr>
        <p:sp>
          <p:nvSpPr>
            <p:cNvPr id="6" name="Freeform 6"/>
            <p:cNvSpPr/>
            <p:nvPr/>
          </p:nvSpPr>
          <p:spPr>
            <a:xfrm>
              <a:off x="0" y="0"/>
              <a:ext cx="3077659" cy="1363181"/>
            </a:xfrm>
            <a:custGeom>
              <a:avLst/>
              <a:gdLst/>
              <a:ahLst/>
              <a:cxnLst/>
              <a:rect l="l" t="t" r="r" b="b"/>
              <a:pathLst>
                <a:path w="3077659" h="1363181">
                  <a:moveTo>
                    <a:pt x="33789" y="0"/>
                  </a:moveTo>
                  <a:lnTo>
                    <a:pt x="3043870" y="0"/>
                  </a:lnTo>
                  <a:cubicBezTo>
                    <a:pt x="3052831" y="0"/>
                    <a:pt x="3061426" y="3560"/>
                    <a:pt x="3067762" y="9896"/>
                  </a:cubicBezTo>
                  <a:cubicBezTo>
                    <a:pt x="3074099" y="16233"/>
                    <a:pt x="3077659" y="24827"/>
                    <a:pt x="3077659" y="33789"/>
                  </a:cubicBezTo>
                  <a:lnTo>
                    <a:pt x="3077659" y="1329392"/>
                  </a:lnTo>
                  <a:cubicBezTo>
                    <a:pt x="3077659" y="1338354"/>
                    <a:pt x="3074099" y="1346948"/>
                    <a:pt x="3067762" y="1353285"/>
                  </a:cubicBezTo>
                  <a:cubicBezTo>
                    <a:pt x="3061426" y="1359621"/>
                    <a:pt x="3052831" y="1363181"/>
                    <a:pt x="3043870" y="1363181"/>
                  </a:cubicBezTo>
                  <a:lnTo>
                    <a:pt x="33789" y="1363181"/>
                  </a:lnTo>
                  <a:cubicBezTo>
                    <a:pt x="24827" y="1363181"/>
                    <a:pt x="16233" y="1359621"/>
                    <a:pt x="9896" y="1353285"/>
                  </a:cubicBezTo>
                  <a:cubicBezTo>
                    <a:pt x="3560" y="1346948"/>
                    <a:pt x="0" y="1338354"/>
                    <a:pt x="0" y="1329392"/>
                  </a:cubicBezTo>
                  <a:lnTo>
                    <a:pt x="0" y="33789"/>
                  </a:lnTo>
                  <a:cubicBezTo>
                    <a:pt x="0" y="24827"/>
                    <a:pt x="3560" y="16233"/>
                    <a:pt x="9896" y="9896"/>
                  </a:cubicBezTo>
                  <a:cubicBezTo>
                    <a:pt x="16233" y="3560"/>
                    <a:pt x="24827" y="0"/>
                    <a:pt x="33789" y="0"/>
                  </a:cubicBezTo>
                  <a:close/>
                </a:path>
              </a:pathLst>
            </a:custGeom>
            <a:solidFill>
              <a:srgbClr val="AFC1D0"/>
            </a:solidFill>
          </p:spPr>
          <p:txBody>
            <a:bodyPr/>
            <a:lstStyle/>
            <a:p>
              <a:endParaRPr lang="en-CA"/>
            </a:p>
          </p:txBody>
        </p:sp>
        <p:sp>
          <p:nvSpPr>
            <p:cNvPr id="7" name="TextBox 7"/>
            <p:cNvSpPr txBox="1"/>
            <p:nvPr/>
          </p:nvSpPr>
          <p:spPr>
            <a:xfrm>
              <a:off x="0" y="-66675"/>
              <a:ext cx="3077659" cy="1429856"/>
            </a:xfrm>
            <a:prstGeom prst="rect">
              <a:avLst/>
            </a:prstGeom>
          </p:spPr>
          <p:txBody>
            <a:bodyPr lIns="50800" tIns="50800" rIns="50800" bIns="50800" rtlCol="0" anchor="ctr"/>
            <a:lstStyle/>
            <a:p>
              <a:pPr algn="ctr">
                <a:lnSpc>
                  <a:spcPts val="3319"/>
                </a:lnSpc>
              </a:pPr>
              <a:endParaRPr/>
            </a:p>
          </p:txBody>
        </p:sp>
      </p:grpSp>
      <p:grpSp>
        <p:nvGrpSpPr>
          <p:cNvPr id="8" name="Group 8"/>
          <p:cNvGrpSpPr/>
          <p:nvPr/>
        </p:nvGrpSpPr>
        <p:grpSpPr>
          <a:xfrm>
            <a:off x="9477339" y="1028700"/>
            <a:ext cx="7781961" cy="7781961"/>
            <a:chOff x="0" y="0"/>
            <a:chExt cx="6350000" cy="6350000"/>
          </a:xfrm>
        </p:grpSpPr>
        <p:sp>
          <p:nvSpPr>
            <p:cNvPr id="9" name="Freeform 9"/>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2"/>
              <a:stretch>
                <a:fillRect l="-6889" r="-43739"/>
              </a:stretch>
            </a:blipFill>
          </p:spPr>
          <p:txBody>
            <a:bodyPr/>
            <a:lstStyle/>
            <a:p>
              <a:endParaRPr lang="en-CA"/>
            </a:p>
          </p:txBody>
        </p:sp>
      </p:grpSp>
      <p:sp>
        <p:nvSpPr>
          <p:cNvPr id="10" name="TextBox 10"/>
          <p:cNvSpPr txBox="1"/>
          <p:nvPr/>
        </p:nvSpPr>
        <p:spPr>
          <a:xfrm>
            <a:off x="1355959" y="3556477"/>
            <a:ext cx="7592380" cy="5376465"/>
          </a:xfrm>
          <a:prstGeom prst="rect">
            <a:avLst/>
          </a:prstGeom>
        </p:spPr>
        <p:txBody>
          <a:bodyPr lIns="0" tIns="0" rIns="0" bIns="0" rtlCol="0" anchor="t">
            <a:spAutoFit/>
          </a:bodyPr>
          <a:lstStyle/>
          <a:p>
            <a:pPr algn="l">
              <a:lnSpc>
                <a:spcPts val="3762"/>
              </a:lnSpc>
            </a:pPr>
            <a:r>
              <a:rPr lang="en-US" sz="2351">
                <a:solidFill>
                  <a:srgbClr val="0B1320"/>
                </a:solidFill>
                <a:latin typeface="Helios Extended"/>
                <a:ea typeface="Helios Extended"/>
                <a:cs typeface="Helios Extended"/>
                <a:sym typeface="Helios Extended"/>
              </a:rPr>
              <a:t>The Organization of Canadian Nuclear Industries (OCNI) represents a broad range of Canadian nuclear suppliers – the majority of members are SME’s.</a:t>
            </a:r>
          </a:p>
          <a:p>
            <a:pPr algn="l">
              <a:lnSpc>
                <a:spcPts val="3762"/>
              </a:lnSpc>
            </a:pPr>
            <a:endParaRPr lang="en-US" sz="2351">
              <a:solidFill>
                <a:srgbClr val="0B1320"/>
              </a:solidFill>
              <a:latin typeface="Helios Extended"/>
              <a:ea typeface="Helios Extended"/>
              <a:cs typeface="Helios Extended"/>
              <a:sym typeface="Helios Extended"/>
            </a:endParaRPr>
          </a:p>
          <a:p>
            <a:pPr algn="l">
              <a:lnSpc>
                <a:spcPts val="4082"/>
              </a:lnSpc>
            </a:pPr>
            <a:r>
              <a:rPr lang="en-US" sz="2551" b="1">
                <a:solidFill>
                  <a:srgbClr val="0B1320"/>
                </a:solidFill>
                <a:latin typeface="Helios Extended Bold"/>
                <a:ea typeface="Helios Extended Bold"/>
                <a:cs typeface="Helios Extended Bold"/>
                <a:sym typeface="Helios Extended Bold"/>
              </a:rPr>
              <a:t>250</a:t>
            </a:r>
            <a:r>
              <a:rPr lang="en-US" sz="2551">
                <a:solidFill>
                  <a:srgbClr val="0B1320"/>
                </a:solidFill>
                <a:latin typeface="Helios Extended"/>
                <a:ea typeface="Helios Extended"/>
                <a:cs typeface="Helios Extended"/>
                <a:sym typeface="Helios Extended"/>
              </a:rPr>
              <a:t> member companies / </a:t>
            </a:r>
          </a:p>
          <a:p>
            <a:pPr algn="l">
              <a:lnSpc>
                <a:spcPts val="4082"/>
              </a:lnSpc>
            </a:pPr>
            <a:r>
              <a:rPr lang="en-US" sz="2551" b="1">
                <a:solidFill>
                  <a:srgbClr val="0B1320"/>
                </a:solidFill>
                <a:latin typeface="Helios Extended Bold"/>
                <a:ea typeface="Helios Extended Bold"/>
                <a:cs typeface="Helios Extended Bold"/>
                <a:sym typeface="Helios Extended Bold"/>
              </a:rPr>
              <a:t>15,000 highly skilled people</a:t>
            </a:r>
            <a:r>
              <a:rPr lang="en-US" sz="2551">
                <a:solidFill>
                  <a:srgbClr val="0B1320"/>
                </a:solidFill>
                <a:latin typeface="Helios Extended"/>
                <a:ea typeface="Helios Extended"/>
                <a:cs typeface="Helios Extended"/>
                <a:sym typeface="Helios Extended"/>
              </a:rPr>
              <a:t> increasing to 20,000 while Ontario refurbishment projects are underway</a:t>
            </a:r>
          </a:p>
          <a:p>
            <a:pPr algn="l">
              <a:lnSpc>
                <a:spcPts val="3762"/>
              </a:lnSpc>
            </a:pPr>
            <a:endParaRPr lang="en-US" sz="2551">
              <a:solidFill>
                <a:srgbClr val="0B1320"/>
              </a:solidFill>
              <a:latin typeface="Helios Extended"/>
              <a:ea typeface="Helios Extended"/>
              <a:cs typeface="Helios Extended"/>
              <a:sym typeface="Helios Extended"/>
            </a:endParaRPr>
          </a:p>
          <a:p>
            <a:pPr algn="l">
              <a:lnSpc>
                <a:spcPts val="3762"/>
              </a:lnSpc>
            </a:pPr>
            <a:endParaRPr lang="en-US" sz="2551">
              <a:solidFill>
                <a:srgbClr val="0B1320"/>
              </a:solidFill>
              <a:latin typeface="Helios Extended"/>
              <a:ea typeface="Helios Extended"/>
              <a:cs typeface="Helios Extended"/>
              <a:sym typeface="Helios Extended"/>
            </a:endParaRPr>
          </a:p>
        </p:txBody>
      </p:sp>
      <p:sp>
        <p:nvSpPr>
          <p:cNvPr id="11" name="TextBox 11"/>
          <p:cNvSpPr txBox="1"/>
          <p:nvPr/>
        </p:nvSpPr>
        <p:spPr>
          <a:xfrm>
            <a:off x="1028700" y="2215197"/>
            <a:ext cx="6296317" cy="1035612"/>
          </a:xfrm>
          <a:prstGeom prst="rect">
            <a:avLst/>
          </a:prstGeom>
        </p:spPr>
        <p:txBody>
          <a:bodyPr lIns="0" tIns="0" rIns="0" bIns="0" rtlCol="0" anchor="t">
            <a:spAutoFit/>
          </a:bodyPr>
          <a:lstStyle/>
          <a:p>
            <a:pPr algn="l">
              <a:lnSpc>
                <a:spcPts val="8324"/>
              </a:lnSpc>
            </a:pPr>
            <a:r>
              <a:rPr lang="en-US" sz="6403">
                <a:solidFill>
                  <a:srgbClr val="0B1320"/>
                </a:solidFill>
                <a:latin typeface="League Spartan"/>
                <a:ea typeface="League Spartan"/>
                <a:cs typeface="League Spartan"/>
                <a:sym typeface="League Spartan"/>
              </a:rPr>
              <a:t>About OCNI</a:t>
            </a:r>
          </a:p>
        </p:txBody>
      </p:sp>
      <p:grpSp>
        <p:nvGrpSpPr>
          <p:cNvPr id="12" name="Group 12"/>
          <p:cNvGrpSpPr/>
          <p:nvPr/>
        </p:nvGrpSpPr>
        <p:grpSpPr>
          <a:xfrm>
            <a:off x="-1020273" y="0"/>
            <a:ext cx="7226805" cy="1303133"/>
            <a:chOff x="0" y="0"/>
            <a:chExt cx="3380667" cy="609600"/>
          </a:xfrm>
        </p:grpSpPr>
        <p:sp>
          <p:nvSpPr>
            <p:cNvPr id="13" name="Freeform 13"/>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p:cNvGrpSpPr/>
          <p:nvPr/>
        </p:nvGrpSpPr>
        <p:grpSpPr>
          <a:xfrm>
            <a:off x="12375054" y="9448108"/>
            <a:ext cx="6580569" cy="838892"/>
            <a:chOff x="0" y="0"/>
            <a:chExt cx="3770039" cy="480605"/>
          </a:xfrm>
        </p:grpSpPr>
        <p:sp>
          <p:nvSpPr>
            <p:cNvPr id="16" name="Freeform 16"/>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3"/>
            <a:stretch>
              <a:fillRect/>
            </a:stretch>
          </a:blipFill>
        </p:spPr>
        <p:txBody>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587141"/>
            <a:chOff x="0" y="0"/>
            <a:chExt cx="4816593" cy="418012"/>
          </a:xfrm>
        </p:grpSpPr>
        <p:sp>
          <p:nvSpPr>
            <p:cNvPr id="3" name="Freeform 3"/>
            <p:cNvSpPr/>
            <p:nvPr/>
          </p:nvSpPr>
          <p:spPr>
            <a:xfrm>
              <a:off x="0" y="0"/>
              <a:ext cx="4816592" cy="418012"/>
            </a:xfrm>
            <a:custGeom>
              <a:avLst/>
              <a:gdLst/>
              <a:ahLst/>
              <a:cxnLst/>
              <a:rect l="l" t="t" r="r" b="b"/>
              <a:pathLst>
                <a:path w="4816592" h="418012">
                  <a:moveTo>
                    <a:pt x="0" y="0"/>
                  </a:moveTo>
                  <a:lnTo>
                    <a:pt x="4816592" y="0"/>
                  </a:lnTo>
                  <a:lnTo>
                    <a:pt x="4816592" y="418012"/>
                  </a:lnTo>
                  <a:lnTo>
                    <a:pt x="0" y="418012"/>
                  </a:lnTo>
                  <a:close/>
                </a:path>
              </a:pathLst>
            </a:custGeom>
            <a:solidFill>
              <a:srgbClr val="0B1320"/>
            </a:solidFill>
          </p:spPr>
          <p:txBody>
            <a:bodyPr/>
            <a:lstStyle/>
            <a:p>
              <a:endParaRPr lang="en-CA"/>
            </a:p>
          </p:txBody>
        </p:sp>
        <p:sp>
          <p:nvSpPr>
            <p:cNvPr id="4" name="TextBox 4"/>
            <p:cNvSpPr txBox="1"/>
            <p:nvPr/>
          </p:nvSpPr>
          <p:spPr>
            <a:xfrm>
              <a:off x="0" y="-66675"/>
              <a:ext cx="4816593" cy="484687"/>
            </a:xfrm>
            <a:prstGeom prst="rect">
              <a:avLst/>
            </a:prstGeom>
          </p:spPr>
          <p:txBody>
            <a:bodyPr lIns="50800" tIns="50800" rIns="50800" bIns="50800" rtlCol="0" anchor="ctr"/>
            <a:lstStyle/>
            <a:p>
              <a:pPr algn="ctr">
                <a:lnSpc>
                  <a:spcPts val="3319"/>
                </a:lnSpc>
              </a:pPr>
              <a:endParaRPr/>
            </a:p>
          </p:txBody>
        </p:sp>
      </p:grpSp>
      <p:grpSp>
        <p:nvGrpSpPr>
          <p:cNvPr id="5" name="Group 5"/>
          <p:cNvGrpSpPr/>
          <p:nvPr/>
        </p:nvGrpSpPr>
        <p:grpSpPr>
          <a:xfrm>
            <a:off x="5240347" y="1987149"/>
            <a:ext cx="2754317" cy="275431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C1D0"/>
            </a:solidFill>
          </p:spPr>
          <p:txBody>
            <a:bodyPr/>
            <a:lstStyle/>
            <a:p>
              <a:endParaRPr lang="en-CA"/>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647700" y="2109802"/>
            <a:ext cx="2754317" cy="275431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C1D0"/>
            </a:solidFill>
          </p:spPr>
          <p:txBody>
            <a:bodyPr/>
            <a:lstStyle/>
            <a:p>
              <a:endParaRPr lang="en-CA"/>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11" name="Group 11"/>
          <p:cNvGrpSpPr/>
          <p:nvPr/>
        </p:nvGrpSpPr>
        <p:grpSpPr>
          <a:xfrm>
            <a:off x="14849353" y="1987149"/>
            <a:ext cx="2754317" cy="275431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C1D0"/>
            </a:solidFill>
          </p:spPr>
          <p:txBody>
            <a:bodyPr/>
            <a:lstStyle/>
            <a:p>
              <a:endParaRPr lang="en-CA"/>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a:off x="10075736" y="1987149"/>
            <a:ext cx="2754317" cy="275431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C1D0"/>
            </a:solidFill>
          </p:spPr>
          <p:txBody>
            <a:bodyPr/>
            <a:lstStyle/>
            <a:p>
              <a:endParaRPr lang="en-CA"/>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17" name="Group 17"/>
          <p:cNvGrpSpPr/>
          <p:nvPr/>
        </p:nvGrpSpPr>
        <p:grpSpPr>
          <a:xfrm>
            <a:off x="-1020273" y="0"/>
            <a:ext cx="7226805" cy="1303133"/>
            <a:chOff x="0" y="0"/>
            <a:chExt cx="3380667" cy="609600"/>
          </a:xfrm>
        </p:grpSpPr>
        <p:sp>
          <p:nvSpPr>
            <p:cNvPr id="18" name="Freeform 18"/>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9" name="TextBox 19"/>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sp>
        <p:nvSpPr>
          <p:cNvPr id="20" name="Freeform 20"/>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2"/>
            <a:stretch>
              <a:fillRect/>
            </a:stretch>
          </a:blipFill>
        </p:spPr>
        <p:txBody>
          <a:bodyPr/>
          <a:lstStyle/>
          <a:p>
            <a:endParaRPr lang="en-CA"/>
          </a:p>
        </p:txBody>
      </p:sp>
      <p:sp>
        <p:nvSpPr>
          <p:cNvPr id="21" name="TextBox 21"/>
          <p:cNvSpPr txBox="1"/>
          <p:nvPr/>
        </p:nvSpPr>
        <p:spPr>
          <a:xfrm>
            <a:off x="6766263" y="250388"/>
            <a:ext cx="9862752" cy="1019689"/>
          </a:xfrm>
          <a:prstGeom prst="rect">
            <a:avLst/>
          </a:prstGeom>
        </p:spPr>
        <p:txBody>
          <a:bodyPr lIns="0" tIns="0" rIns="0" bIns="0" rtlCol="0" anchor="t">
            <a:spAutoFit/>
          </a:bodyPr>
          <a:lstStyle/>
          <a:p>
            <a:pPr algn="l">
              <a:lnSpc>
                <a:spcPts val="8160"/>
              </a:lnSpc>
            </a:pPr>
            <a:r>
              <a:rPr lang="en-US" sz="6277">
                <a:solidFill>
                  <a:srgbClr val="FFFFFF"/>
                </a:solidFill>
                <a:latin typeface="League Spartan"/>
                <a:ea typeface="League Spartan"/>
                <a:cs typeface="League Spartan"/>
                <a:sym typeface="League Spartan"/>
              </a:rPr>
              <a:t>Strategic Focus Areas</a:t>
            </a:r>
          </a:p>
        </p:txBody>
      </p:sp>
      <p:sp>
        <p:nvSpPr>
          <p:cNvPr id="22" name="TextBox 22"/>
          <p:cNvSpPr txBox="1"/>
          <p:nvPr/>
        </p:nvSpPr>
        <p:spPr>
          <a:xfrm>
            <a:off x="190498" y="5711344"/>
            <a:ext cx="3668722" cy="2157055"/>
          </a:xfrm>
          <a:prstGeom prst="rect">
            <a:avLst/>
          </a:prstGeom>
        </p:spPr>
        <p:txBody>
          <a:bodyPr lIns="0" tIns="0" rIns="0" bIns="0" rtlCol="0" anchor="t">
            <a:spAutoFit/>
          </a:bodyPr>
          <a:lstStyle/>
          <a:p>
            <a:pPr algn="ctr">
              <a:lnSpc>
                <a:spcPts val="3432"/>
              </a:lnSpc>
            </a:pPr>
            <a:r>
              <a:rPr lang="en-US" sz="2451" b="1">
                <a:solidFill>
                  <a:srgbClr val="0B1320"/>
                </a:solidFill>
                <a:latin typeface="Helios Extended Bold"/>
                <a:ea typeface="Helios Extended Bold"/>
                <a:cs typeface="Helios Extended Bold"/>
                <a:sym typeface="Helios Extended Bold"/>
              </a:rPr>
              <a:t>Enable knowledge sharing, networking, and collaboration</a:t>
            </a:r>
          </a:p>
          <a:p>
            <a:pPr algn="ctr">
              <a:lnSpc>
                <a:spcPts val="3432"/>
              </a:lnSpc>
            </a:pPr>
            <a:endParaRPr lang="en-US" sz="2451" b="1">
              <a:solidFill>
                <a:srgbClr val="0B1320"/>
              </a:solidFill>
              <a:latin typeface="Helios Extended Bold"/>
              <a:ea typeface="Helios Extended Bold"/>
              <a:cs typeface="Helios Extended Bold"/>
              <a:sym typeface="Helios Extended Bold"/>
            </a:endParaRPr>
          </a:p>
        </p:txBody>
      </p:sp>
      <p:sp>
        <p:nvSpPr>
          <p:cNvPr id="23" name="TextBox 23"/>
          <p:cNvSpPr txBox="1"/>
          <p:nvPr/>
        </p:nvSpPr>
        <p:spPr>
          <a:xfrm>
            <a:off x="647700" y="5067300"/>
            <a:ext cx="2754317" cy="451385"/>
          </a:xfrm>
          <a:prstGeom prst="rect">
            <a:avLst/>
          </a:prstGeom>
        </p:spPr>
        <p:txBody>
          <a:bodyPr lIns="0" tIns="0" rIns="0" bIns="0" rtlCol="0" anchor="t">
            <a:spAutoFit/>
          </a:bodyPr>
          <a:lstStyle/>
          <a:p>
            <a:pPr algn="ctr">
              <a:lnSpc>
                <a:spcPts val="3465"/>
              </a:lnSpc>
            </a:pPr>
            <a:r>
              <a:rPr lang="en-US" sz="2475" b="1" u="sng">
                <a:solidFill>
                  <a:srgbClr val="000000"/>
                </a:solidFill>
                <a:latin typeface="Helios Extended Bold"/>
                <a:ea typeface="Helios Extended Bold"/>
                <a:cs typeface="Helios Extended Bold"/>
                <a:sym typeface="Helios Extended Bold"/>
              </a:rPr>
              <a:t>CONNECTION</a:t>
            </a:r>
          </a:p>
        </p:txBody>
      </p:sp>
      <p:sp>
        <p:nvSpPr>
          <p:cNvPr id="24" name="TextBox 24"/>
          <p:cNvSpPr txBox="1"/>
          <p:nvPr/>
        </p:nvSpPr>
        <p:spPr>
          <a:xfrm>
            <a:off x="5240347" y="5067300"/>
            <a:ext cx="2754317" cy="451385"/>
          </a:xfrm>
          <a:prstGeom prst="rect">
            <a:avLst/>
          </a:prstGeom>
        </p:spPr>
        <p:txBody>
          <a:bodyPr lIns="0" tIns="0" rIns="0" bIns="0" rtlCol="0" anchor="t">
            <a:spAutoFit/>
          </a:bodyPr>
          <a:lstStyle/>
          <a:p>
            <a:pPr algn="ctr">
              <a:lnSpc>
                <a:spcPts val="3465"/>
              </a:lnSpc>
            </a:pPr>
            <a:r>
              <a:rPr lang="en-US" sz="2475" b="1" u="sng">
                <a:solidFill>
                  <a:srgbClr val="000000"/>
                </a:solidFill>
                <a:latin typeface="Helios Extended Bold"/>
                <a:ea typeface="Helios Extended Bold"/>
                <a:cs typeface="Helios Extended Bold"/>
                <a:sym typeface="Helios Extended Bold"/>
              </a:rPr>
              <a:t>CAPACITY</a:t>
            </a:r>
          </a:p>
        </p:txBody>
      </p:sp>
      <p:sp>
        <p:nvSpPr>
          <p:cNvPr id="25" name="TextBox 25"/>
          <p:cNvSpPr txBox="1"/>
          <p:nvPr/>
        </p:nvSpPr>
        <p:spPr>
          <a:xfrm>
            <a:off x="9836723" y="5067300"/>
            <a:ext cx="3232344" cy="451385"/>
          </a:xfrm>
          <a:prstGeom prst="rect">
            <a:avLst/>
          </a:prstGeom>
        </p:spPr>
        <p:txBody>
          <a:bodyPr lIns="0" tIns="0" rIns="0" bIns="0" rtlCol="0" anchor="t">
            <a:spAutoFit/>
          </a:bodyPr>
          <a:lstStyle/>
          <a:p>
            <a:pPr algn="ctr">
              <a:lnSpc>
                <a:spcPts val="3465"/>
              </a:lnSpc>
            </a:pPr>
            <a:r>
              <a:rPr lang="en-US" sz="2475" b="1" u="sng">
                <a:solidFill>
                  <a:srgbClr val="000000"/>
                </a:solidFill>
                <a:latin typeface="Helios Extended Bold"/>
                <a:ea typeface="Helios Extended Bold"/>
                <a:cs typeface="Helios Extended Bold"/>
                <a:sym typeface="Helios Extended Bold"/>
              </a:rPr>
              <a:t>GLOBAL REACH</a:t>
            </a:r>
          </a:p>
        </p:txBody>
      </p:sp>
      <p:sp>
        <p:nvSpPr>
          <p:cNvPr id="26" name="TextBox 26"/>
          <p:cNvSpPr txBox="1"/>
          <p:nvPr/>
        </p:nvSpPr>
        <p:spPr>
          <a:xfrm>
            <a:off x="14610340" y="5067300"/>
            <a:ext cx="3232344" cy="451385"/>
          </a:xfrm>
          <a:prstGeom prst="rect">
            <a:avLst/>
          </a:prstGeom>
        </p:spPr>
        <p:txBody>
          <a:bodyPr lIns="0" tIns="0" rIns="0" bIns="0" rtlCol="0" anchor="t">
            <a:spAutoFit/>
          </a:bodyPr>
          <a:lstStyle/>
          <a:p>
            <a:pPr algn="ctr">
              <a:lnSpc>
                <a:spcPts val="3465"/>
              </a:lnSpc>
            </a:pPr>
            <a:r>
              <a:rPr lang="en-US" sz="2475" b="1" u="sng">
                <a:solidFill>
                  <a:srgbClr val="000000"/>
                </a:solidFill>
                <a:latin typeface="Helios Extended Bold"/>
                <a:ea typeface="Helios Extended Bold"/>
                <a:cs typeface="Helios Extended Bold"/>
                <a:sym typeface="Helios Extended Bold"/>
              </a:rPr>
              <a:t>ADVOCACY</a:t>
            </a:r>
          </a:p>
        </p:txBody>
      </p:sp>
      <p:sp>
        <p:nvSpPr>
          <p:cNvPr id="27" name="TextBox 27"/>
          <p:cNvSpPr txBox="1"/>
          <p:nvPr/>
        </p:nvSpPr>
        <p:spPr>
          <a:xfrm>
            <a:off x="5057986" y="5730394"/>
            <a:ext cx="3119039" cy="1635522"/>
          </a:xfrm>
          <a:prstGeom prst="rect">
            <a:avLst/>
          </a:prstGeom>
        </p:spPr>
        <p:txBody>
          <a:bodyPr lIns="0" tIns="0" rIns="0" bIns="0" rtlCol="0" anchor="t">
            <a:spAutoFit/>
          </a:bodyPr>
          <a:lstStyle/>
          <a:p>
            <a:pPr algn="ctr">
              <a:lnSpc>
                <a:spcPts val="3292"/>
              </a:lnSpc>
            </a:pPr>
            <a:r>
              <a:rPr lang="en-US" sz="2351" b="1">
                <a:solidFill>
                  <a:srgbClr val="0B1320"/>
                </a:solidFill>
                <a:latin typeface="Helios Extended Bold"/>
                <a:ea typeface="Helios Extended Bold"/>
                <a:cs typeface="Helios Extended Bold"/>
                <a:sym typeface="Helios Extended Bold"/>
              </a:rPr>
              <a:t>Support capacity development to meet industry demands</a:t>
            </a:r>
          </a:p>
        </p:txBody>
      </p:sp>
      <p:sp>
        <p:nvSpPr>
          <p:cNvPr id="28" name="TextBox 28"/>
          <p:cNvSpPr txBox="1"/>
          <p:nvPr/>
        </p:nvSpPr>
        <p:spPr>
          <a:xfrm>
            <a:off x="9386667" y="5730394"/>
            <a:ext cx="4132455" cy="2454573"/>
          </a:xfrm>
          <a:prstGeom prst="rect">
            <a:avLst/>
          </a:prstGeom>
        </p:spPr>
        <p:txBody>
          <a:bodyPr lIns="0" tIns="0" rIns="0" bIns="0" rtlCol="0" anchor="t">
            <a:spAutoFit/>
          </a:bodyPr>
          <a:lstStyle/>
          <a:p>
            <a:pPr algn="ctr">
              <a:lnSpc>
                <a:spcPts val="3292"/>
              </a:lnSpc>
            </a:pPr>
            <a:r>
              <a:rPr lang="en-US" sz="2351" b="1">
                <a:solidFill>
                  <a:srgbClr val="0B1320"/>
                </a:solidFill>
                <a:latin typeface="Helios Extended Bold"/>
                <a:ea typeface="Helios Extended Bold"/>
                <a:cs typeface="Helios Extended Bold"/>
                <a:sym typeface="Helios Extended Bold"/>
              </a:rPr>
              <a:t>Enable supply chain members to strategically connect with international high growth markets</a:t>
            </a:r>
          </a:p>
          <a:p>
            <a:pPr algn="ctr">
              <a:lnSpc>
                <a:spcPts val="3292"/>
              </a:lnSpc>
            </a:pPr>
            <a:endParaRPr lang="en-US" sz="2351" b="1">
              <a:solidFill>
                <a:srgbClr val="0B1320"/>
              </a:solidFill>
              <a:latin typeface="Helios Extended Bold"/>
              <a:ea typeface="Helios Extended Bold"/>
              <a:cs typeface="Helios Extended Bold"/>
              <a:sym typeface="Helios Extended Bold"/>
            </a:endParaRPr>
          </a:p>
        </p:txBody>
      </p:sp>
      <p:sp>
        <p:nvSpPr>
          <p:cNvPr id="29" name="TextBox 29"/>
          <p:cNvSpPr txBox="1"/>
          <p:nvPr/>
        </p:nvSpPr>
        <p:spPr>
          <a:xfrm>
            <a:off x="14447100" y="5730394"/>
            <a:ext cx="3558823" cy="2454573"/>
          </a:xfrm>
          <a:prstGeom prst="rect">
            <a:avLst/>
          </a:prstGeom>
        </p:spPr>
        <p:txBody>
          <a:bodyPr lIns="0" tIns="0" rIns="0" bIns="0" rtlCol="0" anchor="t">
            <a:spAutoFit/>
          </a:bodyPr>
          <a:lstStyle/>
          <a:p>
            <a:pPr algn="ctr">
              <a:lnSpc>
                <a:spcPts val="3292"/>
              </a:lnSpc>
            </a:pPr>
            <a:r>
              <a:rPr lang="en-US" sz="2351" b="1">
                <a:solidFill>
                  <a:srgbClr val="0B1320"/>
                </a:solidFill>
                <a:latin typeface="Helios Extended Bold"/>
                <a:ea typeface="Helios Extended Bold"/>
                <a:cs typeface="Helios Extended Bold"/>
                <a:sym typeface="Helios Extended Bold"/>
              </a:rPr>
              <a:t>Advocate to create opportunity for a sustainable Canadian nuclear supply chain</a:t>
            </a:r>
          </a:p>
          <a:p>
            <a:pPr algn="ctr">
              <a:lnSpc>
                <a:spcPts val="3292"/>
              </a:lnSpc>
            </a:pPr>
            <a:endParaRPr lang="en-US" sz="2351" b="1">
              <a:solidFill>
                <a:srgbClr val="0B1320"/>
              </a:solidFill>
              <a:latin typeface="Helios Extended Bold"/>
              <a:ea typeface="Helios Extended Bold"/>
              <a:cs typeface="Helios Extended Bold"/>
              <a:sym typeface="Helios Extended Bold"/>
            </a:endParaRPr>
          </a:p>
        </p:txBody>
      </p:sp>
      <p:sp>
        <p:nvSpPr>
          <p:cNvPr id="30" name="TextBox 30"/>
          <p:cNvSpPr txBox="1"/>
          <p:nvPr/>
        </p:nvSpPr>
        <p:spPr>
          <a:xfrm>
            <a:off x="333373" y="7774336"/>
            <a:ext cx="3382972" cy="2067472"/>
          </a:xfrm>
          <a:prstGeom prst="rect">
            <a:avLst/>
          </a:prstGeom>
        </p:spPr>
        <p:txBody>
          <a:bodyPr lIns="0" tIns="0" rIns="0" bIns="0" rtlCol="0" anchor="t">
            <a:spAutoFit/>
          </a:bodyPr>
          <a:lstStyle/>
          <a:p>
            <a:pPr algn="ctr">
              <a:lnSpc>
                <a:spcPts val="2037"/>
              </a:lnSpc>
            </a:pPr>
            <a:r>
              <a:rPr lang="en-US" sz="1455">
                <a:solidFill>
                  <a:srgbClr val="000000"/>
                </a:solidFill>
                <a:latin typeface="Helios Extended"/>
                <a:ea typeface="Helios Extended"/>
                <a:cs typeface="Helios Extended"/>
                <a:sym typeface="Helios Extended"/>
              </a:rPr>
              <a:t>Supplier Days</a:t>
            </a:r>
          </a:p>
          <a:p>
            <a:pPr algn="ctr">
              <a:lnSpc>
                <a:spcPts val="2037"/>
              </a:lnSpc>
            </a:pPr>
            <a:r>
              <a:rPr lang="en-US" sz="1455">
                <a:solidFill>
                  <a:srgbClr val="000000"/>
                </a:solidFill>
                <a:latin typeface="Helios Extended"/>
                <a:ea typeface="Helios Extended"/>
                <a:cs typeface="Helios Extended"/>
                <a:sym typeface="Helios Extended"/>
              </a:rPr>
              <a:t>Golf Tournaments</a:t>
            </a:r>
          </a:p>
          <a:p>
            <a:pPr algn="ctr">
              <a:lnSpc>
                <a:spcPts val="2037"/>
              </a:lnSpc>
            </a:pPr>
            <a:r>
              <a:rPr lang="en-US" sz="1455">
                <a:solidFill>
                  <a:srgbClr val="000000"/>
                </a:solidFill>
                <a:latin typeface="Helios Extended"/>
                <a:ea typeface="Helios Extended"/>
                <a:cs typeface="Helios Extended"/>
                <a:sym typeface="Helios Extended"/>
              </a:rPr>
              <a:t>ONA partnered, Supplier Engagement Program</a:t>
            </a:r>
          </a:p>
          <a:p>
            <a:pPr algn="ctr">
              <a:lnSpc>
                <a:spcPts val="2037"/>
              </a:lnSpc>
            </a:pPr>
            <a:r>
              <a:rPr lang="en-US" sz="1455">
                <a:solidFill>
                  <a:srgbClr val="000000"/>
                </a:solidFill>
                <a:latin typeface="Helios Extended"/>
                <a:ea typeface="Helios Extended"/>
                <a:cs typeface="Helios Extended"/>
                <a:sym typeface="Helios Extended"/>
              </a:rPr>
              <a:t>Industry Outreach</a:t>
            </a:r>
          </a:p>
          <a:p>
            <a:pPr algn="ctr">
              <a:lnSpc>
                <a:spcPts val="2037"/>
              </a:lnSpc>
            </a:pPr>
            <a:r>
              <a:rPr lang="en-US" sz="1455">
                <a:solidFill>
                  <a:srgbClr val="000000"/>
                </a:solidFill>
                <a:latin typeface="Helios Extended"/>
                <a:ea typeface="Helios Extended"/>
                <a:cs typeface="Helios Extended"/>
                <a:sym typeface="Helios Extended"/>
              </a:rPr>
              <a:t>Social Media Content</a:t>
            </a:r>
          </a:p>
          <a:p>
            <a:pPr algn="ctr">
              <a:lnSpc>
                <a:spcPts val="2037"/>
              </a:lnSpc>
            </a:pPr>
            <a:r>
              <a:rPr lang="en-US" sz="1455">
                <a:solidFill>
                  <a:srgbClr val="000000"/>
                </a:solidFill>
                <a:latin typeface="Helios Extended"/>
                <a:ea typeface="Helios Extended"/>
                <a:cs typeface="Helios Extended"/>
                <a:sym typeface="Helios Extended"/>
              </a:rPr>
              <a:t>Monthly Newsletters</a:t>
            </a:r>
          </a:p>
          <a:p>
            <a:pPr algn="ctr">
              <a:lnSpc>
                <a:spcPts val="2037"/>
              </a:lnSpc>
            </a:pPr>
            <a:r>
              <a:rPr lang="en-US" sz="1455">
                <a:solidFill>
                  <a:srgbClr val="000000"/>
                </a:solidFill>
                <a:latin typeface="Helios Extended"/>
                <a:ea typeface="Helios Extended"/>
                <a:cs typeface="Helios Extended"/>
                <a:sym typeface="Helios Extended"/>
              </a:rPr>
              <a:t>Membership Drive &amp; Retention</a:t>
            </a:r>
          </a:p>
        </p:txBody>
      </p:sp>
      <p:sp>
        <p:nvSpPr>
          <p:cNvPr id="31" name="TextBox 31"/>
          <p:cNvSpPr txBox="1"/>
          <p:nvPr/>
        </p:nvSpPr>
        <p:spPr>
          <a:xfrm>
            <a:off x="4379448" y="7774336"/>
            <a:ext cx="4476115" cy="2067472"/>
          </a:xfrm>
          <a:prstGeom prst="rect">
            <a:avLst/>
          </a:prstGeom>
        </p:spPr>
        <p:txBody>
          <a:bodyPr lIns="0" tIns="0" rIns="0" bIns="0" rtlCol="0" anchor="t">
            <a:spAutoFit/>
          </a:bodyPr>
          <a:lstStyle/>
          <a:p>
            <a:pPr algn="ctr">
              <a:lnSpc>
                <a:spcPts val="2037"/>
              </a:lnSpc>
            </a:pPr>
            <a:r>
              <a:rPr lang="en-US" sz="1455">
                <a:solidFill>
                  <a:srgbClr val="000000"/>
                </a:solidFill>
                <a:latin typeface="Helios Extended"/>
                <a:ea typeface="Helios Extended"/>
                <a:cs typeface="Helios Extended"/>
                <a:sym typeface="Helios Extended"/>
              </a:rPr>
              <a:t>Indigenous Engagement</a:t>
            </a:r>
          </a:p>
          <a:p>
            <a:pPr algn="ctr">
              <a:lnSpc>
                <a:spcPts val="2037"/>
              </a:lnSpc>
            </a:pPr>
            <a:r>
              <a:rPr lang="en-US" sz="1455">
                <a:solidFill>
                  <a:srgbClr val="000000"/>
                </a:solidFill>
                <a:latin typeface="Helios Extended"/>
                <a:ea typeface="Helios Extended"/>
                <a:cs typeface="Helios Extended"/>
                <a:sym typeface="Helios Extended"/>
              </a:rPr>
              <a:t>Ready4SMR</a:t>
            </a:r>
          </a:p>
          <a:p>
            <a:pPr algn="ctr">
              <a:lnSpc>
                <a:spcPts val="2037"/>
              </a:lnSpc>
            </a:pPr>
            <a:r>
              <a:rPr lang="en-US" sz="1455">
                <a:solidFill>
                  <a:srgbClr val="000000"/>
                </a:solidFill>
                <a:latin typeface="Helios Extended"/>
                <a:ea typeface="Helios Extended"/>
                <a:cs typeface="Helios Extended"/>
                <a:sym typeface="Helios Extended"/>
              </a:rPr>
              <a:t>Ready for Nuclear</a:t>
            </a:r>
          </a:p>
          <a:p>
            <a:pPr algn="ctr">
              <a:lnSpc>
                <a:spcPts val="2037"/>
              </a:lnSpc>
            </a:pPr>
            <a:r>
              <a:rPr lang="en-US" sz="1455">
                <a:solidFill>
                  <a:srgbClr val="000000"/>
                </a:solidFill>
                <a:latin typeface="Helios Extended"/>
                <a:ea typeface="Helios Extended"/>
                <a:cs typeface="Helios Extended"/>
                <a:sym typeface="Helios Extended"/>
              </a:rPr>
              <a:t>Atlantic Canada Opportunities Agency (NB)</a:t>
            </a:r>
          </a:p>
          <a:p>
            <a:pPr algn="ctr">
              <a:lnSpc>
                <a:spcPts val="2037"/>
              </a:lnSpc>
            </a:pPr>
            <a:r>
              <a:rPr lang="en-US" sz="1455">
                <a:solidFill>
                  <a:srgbClr val="000000"/>
                </a:solidFill>
                <a:latin typeface="Helios Extended"/>
                <a:ea typeface="Helios Extended"/>
                <a:cs typeface="Helios Extended"/>
                <a:sym typeface="Helios Extended"/>
              </a:rPr>
              <a:t>PrairiesCan (Saskatchewan)</a:t>
            </a:r>
          </a:p>
          <a:p>
            <a:pPr algn="ctr">
              <a:lnSpc>
                <a:spcPts val="2037"/>
              </a:lnSpc>
            </a:pPr>
            <a:r>
              <a:rPr lang="en-US" sz="1455">
                <a:solidFill>
                  <a:srgbClr val="000000"/>
                </a:solidFill>
                <a:latin typeface="Helios Extended"/>
                <a:ea typeface="Helios Extended"/>
                <a:cs typeface="Helios Extended"/>
                <a:sym typeface="Helios Extended"/>
              </a:rPr>
              <a:t>Industry Assessment</a:t>
            </a:r>
          </a:p>
          <a:p>
            <a:pPr algn="ctr">
              <a:lnSpc>
                <a:spcPts val="2037"/>
              </a:lnSpc>
            </a:pPr>
            <a:r>
              <a:rPr lang="en-US" sz="1455">
                <a:solidFill>
                  <a:srgbClr val="000000"/>
                </a:solidFill>
                <a:latin typeface="Helios Extended"/>
                <a:ea typeface="Helios Extended"/>
                <a:cs typeface="Helios Extended"/>
                <a:sym typeface="Helios Extended"/>
              </a:rPr>
              <a:t>OCNI Youth Shadow Council (OYSS)</a:t>
            </a:r>
          </a:p>
          <a:p>
            <a:pPr algn="ctr">
              <a:lnSpc>
                <a:spcPts val="2037"/>
              </a:lnSpc>
            </a:pPr>
            <a:r>
              <a:rPr lang="en-US" sz="1455">
                <a:solidFill>
                  <a:srgbClr val="000000"/>
                </a:solidFill>
                <a:latin typeface="Helios Extended"/>
                <a:ea typeface="Helios Extended"/>
                <a:cs typeface="Helios Extended"/>
                <a:sym typeface="Helios Extended"/>
              </a:rPr>
              <a:t>Participation in career fairs</a:t>
            </a:r>
          </a:p>
        </p:txBody>
      </p:sp>
      <p:sp>
        <p:nvSpPr>
          <p:cNvPr id="32" name="TextBox 32"/>
          <p:cNvSpPr txBox="1"/>
          <p:nvPr/>
        </p:nvSpPr>
        <p:spPr>
          <a:xfrm>
            <a:off x="9836723" y="8177810"/>
            <a:ext cx="3382972" cy="1296170"/>
          </a:xfrm>
          <a:prstGeom prst="rect">
            <a:avLst/>
          </a:prstGeom>
        </p:spPr>
        <p:txBody>
          <a:bodyPr lIns="0" tIns="0" rIns="0" bIns="0" rtlCol="0" anchor="t">
            <a:spAutoFit/>
          </a:bodyPr>
          <a:lstStyle/>
          <a:p>
            <a:pPr algn="ctr">
              <a:lnSpc>
                <a:spcPts val="2037"/>
              </a:lnSpc>
            </a:pPr>
            <a:r>
              <a:rPr lang="en-US" sz="1455">
                <a:solidFill>
                  <a:srgbClr val="000000"/>
                </a:solidFill>
                <a:latin typeface="Helios Extended"/>
                <a:ea typeface="Helios Extended"/>
                <a:cs typeface="Helios Extended"/>
                <a:sym typeface="Helios Extended"/>
              </a:rPr>
              <a:t>Trade Missions</a:t>
            </a:r>
          </a:p>
          <a:p>
            <a:pPr algn="ctr">
              <a:lnSpc>
                <a:spcPts val="2037"/>
              </a:lnSpc>
            </a:pPr>
            <a:r>
              <a:rPr lang="en-US" sz="1455">
                <a:solidFill>
                  <a:srgbClr val="000000"/>
                </a:solidFill>
                <a:latin typeface="Helios Extended"/>
                <a:ea typeface="Helios Extended"/>
                <a:cs typeface="Helios Extended"/>
                <a:sym typeface="Helios Extended"/>
              </a:rPr>
              <a:t>International &amp; Global Conference support and attendance</a:t>
            </a:r>
          </a:p>
          <a:p>
            <a:pPr algn="ctr">
              <a:lnSpc>
                <a:spcPts val="2037"/>
              </a:lnSpc>
            </a:pPr>
            <a:r>
              <a:rPr lang="en-US" sz="1455">
                <a:solidFill>
                  <a:srgbClr val="000000"/>
                </a:solidFill>
                <a:latin typeface="Helios Extended"/>
                <a:ea typeface="Helios Extended"/>
                <a:cs typeface="Helios Extended"/>
                <a:sym typeface="Helios Extended"/>
              </a:rPr>
              <a:t>Global relations</a:t>
            </a:r>
          </a:p>
          <a:p>
            <a:pPr algn="ctr">
              <a:lnSpc>
                <a:spcPts val="2037"/>
              </a:lnSpc>
            </a:pPr>
            <a:r>
              <a:rPr lang="en-US" sz="1455">
                <a:solidFill>
                  <a:srgbClr val="000000"/>
                </a:solidFill>
                <a:latin typeface="Helios Extended"/>
                <a:ea typeface="Helios Extended"/>
                <a:cs typeface="Helios Extended"/>
                <a:sym typeface="Helios Extended"/>
              </a:rPr>
              <a:t>Industry focused events</a:t>
            </a:r>
          </a:p>
        </p:txBody>
      </p:sp>
      <p:sp>
        <p:nvSpPr>
          <p:cNvPr id="33" name="TextBox 33"/>
          <p:cNvSpPr txBox="1"/>
          <p:nvPr/>
        </p:nvSpPr>
        <p:spPr>
          <a:xfrm>
            <a:off x="14535026" y="8177810"/>
            <a:ext cx="3382972" cy="1553717"/>
          </a:xfrm>
          <a:prstGeom prst="rect">
            <a:avLst/>
          </a:prstGeom>
        </p:spPr>
        <p:txBody>
          <a:bodyPr lIns="0" tIns="0" rIns="0" bIns="0" rtlCol="0" anchor="t">
            <a:spAutoFit/>
          </a:bodyPr>
          <a:lstStyle/>
          <a:p>
            <a:pPr algn="ctr">
              <a:lnSpc>
                <a:spcPts val="2037"/>
              </a:lnSpc>
            </a:pPr>
            <a:r>
              <a:rPr lang="en-US" sz="1455">
                <a:solidFill>
                  <a:srgbClr val="000000"/>
                </a:solidFill>
                <a:latin typeface="Helios Extended"/>
                <a:ea typeface="Helios Extended"/>
                <a:cs typeface="Helios Extended"/>
                <a:sym typeface="Helios Extended"/>
              </a:rPr>
              <a:t>Strategy Corp planning to meet with government officials </a:t>
            </a:r>
          </a:p>
          <a:p>
            <a:pPr algn="ctr">
              <a:lnSpc>
                <a:spcPts val="2037"/>
              </a:lnSpc>
            </a:pPr>
            <a:r>
              <a:rPr lang="en-US" sz="1455">
                <a:solidFill>
                  <a:srgbClr val="000000"/>
                </a:solidFill>
                <a:latin typeface="Helios Extended"/>
                <a:ea typeface="Helios Extended"/>
                <a:cs typeface="Helios Extended"/>
                <a:sym typeface="Helios Extended"/>
              </a:rPr>
              <a:t>Advocating at Federal, Provincial and Municipal levels</a:t>
            </a:r>
          </a:p>
          <a:p>
            <a:pPr algn="ctr">
              <a:lnSpc>
                <a:spcPts val="2037"/>
              </a:lnSpc>
            </a:pPr>
            <a:r>
              <a:rPr lang="en-US" sz="1455">
                <a:solidFill>
                  <a:srgbClr val="000000"/>
                </a:solidFill>
                <a:latin typeface="Helios Extended"/>
                <a:ea typeface="Helios Extended"/>
                <a:cs typeface="Helios Extended"/>
                <a:sym typeface="Helios Extended"/>
              </a:rPr>
              <a:t>Industry Collaboration and Events</a:t>
            </a:r>
          </a:p>
          <a:p>
            <a:pPr algn="ctr">
              <a:lnSpc>
                <a:spcPts val="2037"/>
              </a:lnSpc>
            </a:pPr>
            <a:r>
              <a:rPr lang="en-US" sz="1455">
                <a:solidFill>
                  <a:srgbClr val="000000"/>
                </a:solidFill>
                <a:latin typeface="Helios Extended"/>
                <a:ea typeface="Helios Extended"/>
                <a:cs typeface="Helios Extended"/>
                <a:sym typeface="Helios Extended"/>
              </a:rPr>
              <a:t>Bursaries</a:t>
            </a:r>
          </a:p>
        </p:txBody>
      </p:sp>
      <p:sp>
        <p:nvSpPr>
          <p:cNvPr id="34" name="Freeform 34"/>
          <p:cNvSpPr/>
          <p:nvPr/>
        </p:nvSpPr>
        <p:spPr>
          <a:xfrm>
            <a:off x="1079228" y="2492869"/>
            <a:ext cx="1891260" cy="1988184"/>
          </a:xfrm>
          <a:custGeom>
            <a:avLst/>
            <a:gdLst/>
            <a:ahLst/>
            <a:cxnLst/>
            <a:rect l="l" t="t" r="r" b="b"/>
            <a:pathLst>
              <a:path w="1891260" h="1988184">
                <a:moveTo>
                  <a:pt x="0" y="0"/>
                </a:moveTo>
                <a:lnTo>
                  <a:pt x="1891261" y="0"/>
                </a:lnTo>
                <a:lnTo>
                  <a:pt x="1891261" y="1988184"/>
                </a:lnTo>
                <a:lnTo>
                  <a:pt x="0" y="1988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5" name="Freeform 35"/>
          <p:cNvSpPr/>
          <p:nvPr/>
        </p:nvSpPr>
        <p:spPr>
          <a:xfrm>
            <a:off x="5596846" y="2362523"/>
            <a:ext cx="2041318" cy="2005595"/>
          </a:xfrm>
          <a:custGeom>
            <a:avLst/>
            <a:gdLst/>
            <a:ahLst/>
            <a:cxnLst/>
            <a:rect l="l" t="t" r="r" b="b"/>
            <a:pathLst>
              <a:path w="2041318" h="2005595">
                <a:moveTo>
                  <a:pt x="0" y="0"/>
                </a:moveTo>
                <a:lnTo>
                  <a:pt x="2041318" y="0"/>
                </a:lnTo>
                <a:lnTo>
                  <a:pt x="2041318" y="2005595"/>
                </a:lnTo>
                <a:lnTo>
                  <a:pt x="0" y="2005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36" name="Freeform 36"/>
          <p:cNvSpPr/>
          <p:nvPr/>
        </p:nvSpPr>
        <p:spPr>
          <a:xfrm>
            <a:off x="10549825" y="2350772"/>
            <a:ext cx="1870199" cy="1877239"/>
          </a:xfrm>
          <a:custGeom>
            <a:avLst/>
            <a:gdLst/>
            <a:ahLst/>
            <a:cxnLst/>
            <a:rect l="l" t="t" r="r" b="b"/>
            <a:pathLst>
              <a:path w="1870199" h="1877239">
                <a:moveTo>
                  <a:pt x="0" y="0"/>
                </a:moveTo>
                <a:lnTo>
                  <a:pt x="1870199" y="0"/>
                </a:lnTo>
                <a:lnTo>
                  <a:pt x="1870199" y="1877239"/>
                </a:lnTo>
                <a:lnTo>
                  <a:pt x="0" y="1877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37" name="Freeform 37"/>
          <p:cNvSpPr/>
          <p:nvPr/>
        </p:nvSpPr>
        <p:spPr>
          <a:xfrm>
            <a:off x="15301431" y="2362523"/>
            <a:ext cx="1850161" cy="2005595"/>
          </a:xfrm>
          <a:custGeom>
            <a:avLst/>
            <a:gdLst/>
            <a:ahLst/>
            <a:cxnLst/>
            <a:rect l="l" t="t" r="r" b="b"/>
            <a:pathLst>
              <a:path w="1850161" h="2005595">
                <a:moveTo>
                  <a:pt x="0" y="0"/>
                </a:moveTo>
                <a:lnTo>
                  <a:pt x="1850162" y="0"/>
                </a:lnTo>
                <a:lnTo>
                  <a:pt x="1850162" y="2005595"/>
                </a:lnTo>
                <a:lnTo>
                  <a:pt x="0" y="20055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F3F6FA"/>
        </a:solidFill>
        <a:effectLst/>
      </p:bgPr>
    </p:bg>
    <p:spTree>
      <p:nvGrpSpPr>
        <p:cNvPr id="1" name=""/>
        <p:cNvGrpSpPr/>
        <p:nvPr/>
      </p:nvGrpSpPr>
      <p:grpSpPr>
        <a:xfrm>
          <a:off x="0" y="0"/>
          <a:ext cx="0" cy="0"/>
          <a:chOff x="0" y="0"/>
          <a:chExt cx="0" cy="0"/>
        </a:xfrm>
      </p:grpSpPr>
      <p:grpSp>
        <p:nvGrpSpPr>
          <p:cNvPr id="2" name="Group 2"/>
          <p:cNvGrpSpPr/>
          <p:nvPr/>
        </p:nvGrpSpPr>
        <p:grpSpPr>
          <a:xfrm>
            <a:off x="-1020273" y="0"/>
            <a:ext cx="7226805" cy="1303133"/>
            <a:chOff x="0" y="0"/>
            <a:chExt cx="3380667" cy="609600"/>
          </a:xfrm>
        </p:grpSpPr>
        <p:sp>
          <p:nvSpPr>
            <p:cNvPr id="3" name="Freeform 3"/>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4" name="TextBox 4"/>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5" name="Group 5"/>
          <p:cNvGrpSpPr/>
          <p:nvPr/>
        </p:nvGrpSpPr>
        <p:grpSpPr>
          <a:xfrm>
            <a:off x="12375054" y="9448108"/>
            <a:ext cx="6580569" cy="838892"/>
            <a:chOff x="0" y="0"/>
            <a:chExt cx="3770039" cy="480605"/>
          </a:xfrm>
        </p:grpSpPr>
        <p:sp>
          <p:nvSpPr>
            <p:cNvPr id="6" name="Freeform 6"/>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7" name="TextBox 7"/>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8" name="TextBox 8"/>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9" name="Freeform 9"/>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2"/>
            <a:stretch>
              <a:fillRect/>
            </a:stretch>
          </a:blipFill>
        </p:spPr>
        <p:txBody>
          <a:bodyPr/>
          <a:lstStyle/>
          <a:p>
            <a:endParaRPr lang="en-CA"/>
          </a:p>
        </p:txBody>
      </p:sp>
      <p:grpSp>
        <p:nvGrpSpPr>
          <p:cNvPr id="10" name="Group 10"/>
          <p:cNvGrpSpPr/>
          <p:nvPr/>
        </p:nvGrpSpPr>
        <p:grpSpPr>
          <a:xfrm>
            <a:off x="-225028" y="1658760"/>
            <a:ext cx="9208428" cy="7913493"/>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D7377"/>
            </a:solidFill>
          </p:spPr>
          <p:txBody>
            <a:bodyPr/>
            <a:lstStyle/>
            <a:p>
              <a:endParaRPr lang="en-CA"/>
            </a:p>
          </p:txBody>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a:off x="9289913" y="2048628"/>
            <a:ext cx="0" cy="6593288"/>
          </a:xfrm>
          <a:prstGeom prst="line">
            <a:avLst/>
          </a:prstGeom>
          <a:ln w="133350" cap="flat">
            <a:solidFill>
              <a:srgbClr val="0D7377"/>
            </a:solidFill>
            <a:prstDash val="solid"/>
            <a:headEnd type="none" w="sm" len="sm"/>
            <a:tailEnd type="none" w="sm" len="sm"/>
          </a:ln>
        </p:spPr>
        <p:txBody>
          <a:bodyPr/>
          <a:lstStyle/>
          <a:p>
            <a:endParaRPr lang="en-CA"/>
          </a:p>
        </p:txBody>
      </p:sp>
      <p:grpSp>
        <p:nvGrpSpPr>
          <p:cNvPr id="14" name="Group 14"/>
          <p:cNvGrpSpPr/>
          <p:nvPr/>
        </p:nvGrpSpPr>
        <p:grpSpPr>
          <a:xfrm>
            <a:off x="8983400" y="2897532"/>
            <a:ext cx="613025" cy="526818"/>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D7377"/>
            </a:solidFill>
          </p:spPr>
          <p:txBody>
            <a:bodyPr/>
            <a:lstStyle/>
            <a:p>
              <a:endParaRPr lang="en-CA"/>
            </a:p>
          </p:txBody>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8983400" y="5032009"/>
            <a:ext cx="613025" cy="52681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969393"/>
            </a:solidFill>
          </p:spPr>
          <p:txBody>
            <a:bodyPr/>
            <a:lstStyle/>
            <a:p>
              <a:endParaRPr lang="en-CA"/>
            </a:p>
          </p:txBody>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8983400" y="7166486"/>
            <a:ext cx="613025" cy="526818"/>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D7377"/>
            </a:solidFill>
          </p:spPr>
          <p:txBody>
            <a:bodyPr/>
            <a:lstStyle/>
            <a:p>
              <a:endParaRPr lang="en-CA"/>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9972913" y="2279916"/>
            <a:ext cx="7572137" cy="1762051"/>
            <a:chOff x="0" y="0"/>
            <a:chExt cx="3001693" cy="698500"/>
          </a:xfrm>
        </p:grpSpPr>
        <p:sp>
          <p:nvSpPr>
            <p:cNvPr id="24" name="Freeform 24"/>
            <p:cNvSpPr/>
            <p:nvPr/>
          </p:nvSpPr>
          <p:spPr>
            <a:xfrm>
              <a:off x="0" y="0"/>
              <a:ext cx="3001693" cy="698500"/>
            </a:xfrm>
            <a:custGeom>
              <a:avLst/>
              <a:gdLst/>
              <a:ahLst/>
              <a:cxnLst/>
              <a:rect l="l" t="t" r="r" b="b"/>
              <a:pathLst>
                <a:path w="3001693" h="698500">
                  <a:moveTo>
                    <a:pt x="3001693" y="349250"/>
                  </a:moveTo>
                  <a:lnTo>
                    <a:pt x="2798493" y="698500"/>
                  </a:lnTo>
                  <a:lnTo>
                    <a:pt x="203200" y="698500"/>
                  </a:lnTo>
                  <a:lnTo>
                    <a:pt x="0" y="349250"/>
                  </a:lnTo>
                  <a:lnTo>
                    <a:pt x="203200" y="0"/>
                  </a:lnTo>
                  <a:lnTo>
                    <a:pt x="2798493" y="0"/>
                  </a:lnTo>
                  <a:lnTo>
                    <a:pt x="3001693" y="349250"/>
                  </a:lnTo>
                  <a:close/>
                </a:path>
              </a:pathLst>
            </a:custGeom>
            <a:solidFill>
              <a:srgbClr val="0D7377"/>
            </a:solidFill>
          </p:spPr>
          <p:txBody>
            <a:bodyPr/>
            <a:lstStyle/>
            <a:p>
              <a:endParaRPr lang="en-CA"/>
            </a:p>
          </p:txBody>
        </p:sp>
        <p:sp>
          <p:nvSpPr>
            <p:cNvPr id="25" name="TextBox 25"/>
            <p:cNvSpPr txBox="1"/>
            <p:nvPr/>
          </p:nvSpPr>
          <p:spPr>
            <a:xfrm>
              <a:off x="114300" y="-38100"/>
              <a:ext cx="2773093"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9972913" y="4414392"/>
            <a:ext cx="7572137" cy="1762051"/>
            <a:chOff x="0" y="0"/>
            <a:chExt cx="3001693" cy="698500"/>
          </a:xfrm>
        </p:grpSpPr>
        <p:sp>
          <p:nvSpPr>
            <p:cNvPr id="27" name="Freeform 27"/>
            <p:cNvSpPr/>
            <p:nvPr/>
          </p:nvSpPr>
          <p:spPr>
            <a:xfrm>
              <a:off x="0" y="0"/>
              <a:ext cx="3001693" cy="698500"/>
            </a:xfrm>
            <a:custGeom>
              <a:avLst/>
              <a:gdLst/>
              <a:ahLst/>
              <a:cxnLst/>
              <a:rect l="l" t="t" r="r" b="b"/>
              <a:pathLst>
                <a:path w="3001693" h="698500">
                  <a:moveTo>
                    <a:pt x="3001693" y="349250"/>
                  </a:moveTo>
                  <a:lnTo>
                    <a:pt x="2798493" y="698500"/>
                  </a:lnTo>
                  <a:lnTo>
                    <a:pt x="203200" y="698500"/>
                  </a:lnTo>
                  <a:lnTo>
                    <a:pt x="0" y="349250"/>
                  </a:lnTo>
                  <a:lnTo>
                    <a:pt x="203200" y="0"/>
                  </a:lnTo>
                  <a:lnTo>
                    <a:pt x="2798493" y="0"/>
                  </a:lnTo>
                  <a:lnTo>
                    <a:pt x="3001693" y="349250"/>
                  </a:lnTo>
                  <a:close/>
                </a:path>
              </a:pathLst>
            </a:custGeom>
            <a:solidFill>
              <a:srgbClr val="969393"/>
            </a:solidFill>
          </p:spPr>
          <p:txBody>
            <a:bodyPr/>
            <a:lstStyle/>
            <a:p>
              <a:endParaRPr lang="en-CA"/>
            </a:p>
          </p:txBody>
        </p:sp>
        <p:sp>
          <p:nvSpPr>
            <p:cNvPr id="28" name="TextBox 28"/>
            <p:cNvSpPr txBox="1"/>
            <p:nvPr/>
          </p:nvSpPr>
          <p:spPr>
            <a:xfrm>
              <a:off x="114300" y="-38100"/>
              <a:ext cx="2773093"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9972913" y="6548869"/>
            <a:ext cx="7572137" cy="1762051"/>
            <a:chOff x="0" y="0"/>
            <a:chExt cx="3001693" cy="698500"/>
          </a:xfrm>
        </p:grpSpPr>
        <p:sp>
          <p:nvSpPr>
            <p:cNvPr id="30" name="Freeform 30"/>
            <p:cNvSpPr/>
            <p:nvPr/>
          </p:nvSpPr>
          <p:spPr>
            <a:xfrm>
              <a:off x="0" y="0"/>
              <a:ext cx="3001693" cy="698500"/>
            </a:xfrm>
            <a:custGeom>
              <a:avLst/>
              <a:gdLst/>
              <a:ahLst/>
              <a:cxnLst/>
              <a:rect l="l" t="t" r="r" b="b"/>
              <a:pathLst>
                <a:path w="3001693" h="698500">
                  <a:moveTo>
                    <a:pt x="3001693" y="349250"/>
                  </a:moveTo>
                  <a:lnTo>
                    <a:pt x="2798493" y="698500"/>
                  </a:lnTo>
                  <a:lnTo>
                    <a:pt x="203200" y="698500"/>
                  </a:lnTo>
                  <a:lnTo>
                    <a:pt x="0" y="349250"/>
                  </a:lnTo>
                  <a:lnTo>
                    <a:pt x="203200" y="0"/>
                  </a:lnTo>
                  <a:lnTo>
                    <a:pt x="2798493" y="0"/>
                  </a:lnTo>
                  <a:lnTo>
                    <a:pt x="3001693" y="349250"/>
                  </a:lnTo>
                  <a:close/>
                </a:path>
              </a:pathLst>
            </a:custGeom>
            <a:solidFill>
              <a:srgbClr val="0D7377"/>
            </a:solidFill>
          </p:spPr>
          <p:txBody>
            <a:bodyPr/>
            <a:lstStyle/>
            <a:p>
              <a:endParaRPr lang="en-CA"/>
            </a:p>
          </p:txBody>
        </p:sp>
        <p:sp>
          <p:nvSpPr>
            <p:cNvPr id="31" name="TextBox 31"/>
            <p:cNvSpPr txBox="1"/>
            <p:nvPr/>
          </p:nvSpPr>
          <p:spPr>
            <a:xfrm>
              <a:off x="114300" y="-38100"/>
              <a:ext cx="2773093"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0319762" y="2577989"/>
            <a:ext cx="1356688" cy="1165904"/>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CA"/>
            </a:p>
          </p:txBody>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0319762" y="4712466"/>
            <a:ext cx="1356688" cy="1165904"/>
            <a:chOff x="0" y="0"/>
            <a:chExt cx="812800" cy="698500"/>
          </a:xfrm>
        </p:grpSpPr>
        <p:sp>
          <p:nvSpPr>
            <p:cNvPr id="36" name="Freeform 3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CA"/>
            </a:p>
          </p:txBody>
        </p:sp>
        <p:sp>
          <p:nvSpPr>
            <p:cNvPr id="37" name="TextBox 3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10319762" y="6846943"/>
            <a:ext cx="1356688" cy="1165904"/>
            <a:chOff x="0" y="0"/>
            <a:chExt cx="812800" cy="698500"/>
          </a:xfrm>
        </p:grpSpPr>
        <p:sp>
          <p:nvSpPr>
            <p:cNvPr id="39" name="Freeform 3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CA"/>
            </a:p>
          </p:txBody>
        </p:sp>
        <p:sp>
          <p:nvSpPr>
            <p:cNvPr id="40" name="TextBox 4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a:off x="-1971769" y="2322863"/>
            <a:ext cx="7807807" cy="6585286"/>
            <a:chOff x="0" y="0"/>
            <a:chExt cx="1721018" cy="1451547"/>
          </a:xfrm>
        </p:grpSpPr>
        <p:sp>
          <p:nvSpPr>
            <p:cNvPr id="42" name="Freeform 42"/>
            <p:cNvSpPr/>
            <p:nvPr/>
          </p:nvSpPr>
          <p:spPr>
            <a:xfrm>
              <a:off x="0" y="0"/>
              <a:ext cx="1721018" cy="1451547"/>
            </a:xfrm>
            <a:custGeom>
              <a:avLst/>
              <a:gdLst/>
              <a:ahLst/>
              <a:cxnLst/>
              <a:rect l="l" t="t" r="r" b="b"/>
              <a:pathLst>
                <a:path w="1721018" h="1451547">
                  <a:moveTo>
                    <a:pt x="0" y="0"/>
                  </a:moveTo>
                  <a:lnTo>
                    <a:pt x="1721018" y="0"/>
                  </a:lnTo>
                  <a:lnTo>
                    <a:pt x="1721018" y="1451547"/>
                  </a:lnTo>
                  <a:lnTo>
                    <a:pt x="0" y="1451547"/>
                  </a:lnTo>
                  <a:close/>
                </a:path>
              </a:pathLst>
            </a:custGeom>
            <a:solidFill>
              <a:srgbClr val="0D7377"/>
            </a:solidFill>
          </p:spPr>
          <p:txBody>
            <a:bodyPr/>
            <a:lstStyle/>
            <a:p>
              <a:endParaRPr lang="en-CA"/>
            </a:p>
          </p:txBody>
        </p:sp>
        <p:sp>
          <p:nvSpPr>
            <p:cNvPr id="43" name="TextBox 43"/>
            <p:cNvSpPr txBox="1"/>
            <p:nvPr/>
          </p:nvSpPr>
          <p:spPr>
            <a:xfrm>
              <a:off x="0" y="-38100"/>
              <a:ext cx="1721018" cy="1489647"/>
            </a:xfrm>
            <a:prstGeom prst="rect">
              <a:avLst/>
            </a:prstGeom>
          </p:spPr>
          <p:txBody>
            <a:bodyPr lIns="50800" tIns="50800" rIns="50800" bIns="50800" rtlCol="0" anchor="ctr"/>
            <a:lstStyle/>
            <a:p>
              <a:pPr algn="ctr">
                <a:lnSpc>
                  <a:spcPts val="2659"/>
                </a:lnSpc>
                <a:spcBef>
                  <a:spcPct val="0"/>
                </a:spcBef>
              </a:pPr>
              <a:endParaRPr/>
            </a:p>
          </p:txBody>
        </p:sp>
      </p:grpSp>
      <p:grpSp>
        <p:nvGrpSpPr>
          <p:cNvPr id="44" name="Group 44"/>
          <p:cNvGrpSpPr/>
          <p:nvPr/>
        </p:nvGrpSpPr>
        <p:grpSpPr>
          <a:xfrm>
            <a:off x="370875" y="2123465"/>
            <a:ext cx="8016624" cy="6984082"/>
            <a:chOff x="0" y="0"/>
            <a:chExt cx="6350000" cy="5532120"/>
          </a:xfrm>
        </p:grpSpPr>
        <p:sp>
          <p:nvSpPr>
            <p:cNvPr id="45" name="Freeform 45"/>
            <p:cNvSpPr/>
            <p:nvPr/>
          </p:nvSpPr>
          <p:spPr>
            <a:xfrm>
              <a:off x="0" y="0"/>
              <a:ext cx="6350000" cy="5532120"/>
            </a:xfrm>
            <a:custGeom>
              <a:avLst/>
              <a:gdLst/>
              <a:ahLst/>
              <a:cxnLst/>
              <a:rect l="l" t="t" r="r" b="b"/>
              <a:pathLst>
                <a:path w="6350000" h="5532120">
                  <a:moveTo>
                    <a:pt x="4762500" y="0"/>
                  </a:moveTo>
                  <a:lnTo>
                    <a:pt x="1587500" y="0"/>
                  </a:lnTo>
                  <a:lnTo>
                    <a:pt x="0" y="2766060"/>
                  </a:lnTo>
                  <a:lnTo>
                    <a:pt x="1587500" y="5532120"/>
                  </a:lnTo>
                  <a:lnTo>
                    <a:pt x="4762500" y="5532120"/>
                  </a:lnTo>
                  <a:lnTo>
                    <a:pt x="6350000" y="276606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FFFFFF"/>
            </a:solidFill>
          </p:spPr>
          <p:txBody>
            <a:bodyPr/>
            <a:lstStyle/>
            <a:p>
              <a:endParaRPr lang="en-CA"/>
            </a:p>
          </p:txBody>
        </p:sp>
      </p:grpSp>
      <p:sp>
        <p:nvSpPr>
          <p:cNvPr id="46" name="AutoShape 46"/>
          <p:cNvSpPr/>
          <p:nvPr/>
        </p:nvSpPr>
        <p:spPr>
          <a:xfrm flipH="1" flipV="1">
            <a:off x="-1168476" y="5588219"/>
            <a:ext cx="1975386" cy="3436902"/>
          </a:xfrm>
          <a:prstGeom prst="line">
            <a:avLst/>
          </a:prstGeom>
          <a:ln w="104775" cap="flat">
            <a:solidFill>
              <a:srgbClr val="FFFFFF"/>
            </a:solidFill>
            <a:prstDash val="solid"/>
            <a:headEnd type="none" w="sm" len="sm"/>
            <a:tailEnd type="none" w="sm" len="sm"/>
          </a:ln>
        </p:spPr>
        <p:txBody>
          <a:bodyPr/>
          <a:lstStyle/>
          <a:p>
            <a:endParaRPr lang="en-CA"/>
          </a:p>
        </p:txBody>
      </p:sp>
      <p:sp>
        <p:nvSpPr>
          <p:cNvPr id="47" name="AutoShape 47"/>
          <p:cNvSpPr/>
          <p:nvPr/>
        </p:nvSpPr>
        <p:spPr>
          <a:xfrm flipV="1">
            <a:off x="-1176243" y="2203015"/>
            <a:ext cx="1983212" cy="3432393"/>
          </a:xfrm>
          <a:prstGeom prst="line">
            <a:avLst/>
          </a:prstGeom>
          <a:ln w="104775" cap="flat">
            <a:solidFill>
              <a:srgbClr val="FFFFFF"/>
            </a:solidFill>
            <a:prstDash val="solid"/>
            <a:headEnd type="none" w="sm" len="sm"/>
            <a:tailEnd type="none" w="sm" len="sm"/>
          </a:ln>
        </p:spPr>
        <p:txBody>
          <a:bodyPr/>
          <a:lstStyle/>
          <a:p>
            <a:endParaRPr lang="en-CA"/>
          </a:p>
        </p:txBody>
      </p:sp>
      <p:sp>
        <p:nvSpPr>
          <p:cNvPr id="48" name="Freeform 48"/>
          <p:cNvSpPr/>
          <p:nvPr/>
        </p:nvSpPr>
        <p:spPr>
          <a:xfrm>
            <a:off x="10691594" y="2794956"/>
            <a:ext cx="613025" cy="731970"/>
          </a:xfrm>
          <a:custGeom>
            <a:avLst/>
            <a:gdLst/>
            <a:ahLst/>
            <a:cxnLst/>
            <a:rect l="l" t="t" r="r" b="b"/>
            <a:pathLst>
              <a:path w="613025" h="731970">
                <a:moveTo>
                  <a:pt x="0" y="0"/>
                </a:moveTo>
                <a:lnTo>
                  <a:pt x="613025" y="0"/>
                </a:lnTo>
                <a:lnTo>
                  <a:pt x="613025" y="731970"/>
                </a:lnTo>
                <a:lnTo>
                  <a:pt x="0" y="7319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9" name="Freeform 49"/>
          <p:cNvSpPr/>
          <p:nvPr/>
        </p:nvSpPr>
        <p:spPr>
          <a:xfrm>
            <a:off x="10664010" y="4966751"/>
            <a:ext cx="668193" cy="657335"/>
          </a:xfrm>
          <a:custGeom>
            <a:avLst/>
            <a:gdLst/>
            <a:ahLst/>
            <a:cxnLst/>
            <a:rect l="l" t="t" r="r" b="b"/>
            <a:pathLst>
              <a:path w="668193" h="657335">
                <a:moveTo>
                  <a:pt x="0" y="0"/>
                </a:moveTo>
                <a:lnTo>
                  <a:pt x="668193" y="0"/>
                </a:lnTo>
                <a:lnTo>
                  <a:pt x="668193" y="657334"/>
                </a:lnTo>
                <a:lnTo>
                  <a:pt x="0" y="657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50" name="Freeform 50"/>
          <p:cNvSpPr/>
          <p:nvPr/>
        </p:nvSpPr>
        <p:spPr>
          <a:xfrm>
            <a:off x="10596001" y="7084587"/>
            <a:ext cx="804210" cy="690615"/>
          </a:xfrm>
          <a:custGeom>
            <a:avLst/>
            <a:gdLst/>
            <a:ahLst/>
            <a:cxnLst/>
            <a:rect l="l" t="t" r="r" b="b"/>
            <a:pathLst>
              <a:path w="804210" h="690615">
                <a:moveTo>
                  <a:pt x="0" y="0"/>
                </a:moveTo>
                <a:lnTo>
                  <a:pt x="804210" y="0"/>
                </a:lnTo>
                <a:lnTo>
                  <a:pt x="804210" y="690615"/>
                </a:lnTo>
                <a:lnTo>
                  <a:pt x="0" y="690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51" name="TextBox 51"/>
          <p:cNvSpPr txBox="1"/>
          <p:nvPr/>
        </p:nvSpPr>
        <p:spPr>
          <a:xfrm>
            <a:off x="1257760" y="4412390"/>
            <a:ext cx="6624885" cy="2000548"/>
          </a:xfrm>
          <a:prstGeom prst="rect">
            <a:avLst/>
          </a:prstGeom>
        </p:spPr>
        <p:txBody>
          <a:bodyPr wrap="square" lIns="0" tIns="0" rIns="0" bIns="0" rtlCol="0" anchor="t">
            <a:spAutoFit/>
          </a:bodyPr>
          <a:lstStyle/>
          <a:p>
            <a:pPr algn="ctr">
              <a:lnSpc>
                <a:spcPts val="7766"/>
              </a:lnSpc>
            </a:pPr>
            <a:r>
              <a:rPr lang="en-US" sz="6000" dirty="0">
                <a:solidFill>
                  <a:srgbClr val="FFFFFF"/>
                </a:solidFill>
                <a:latin typeface="League Spartan"/>
                <a:ea typeface="League Spartan"/>
                <a:cs typeface="League Spartan"/>
                <a:sym typeface="League Spartan"/>
              </a:rPr>
              <a:t>How to become a OCNI Member</a:t>
            </a:r>
          </a:p>
        </p:txBody>
      </p:sp>
      <p:sp>
        <p:nvSpPr>
          <p:cNvPr id="52" name="TextBox 52"/>
          <p:cNvSpPr txBox="1"/>
          <p:nvPr/>
        </p:nvSpPr>
        <p:spPr>
          <a:xfrm>
            <a:off x="11783919" y="2520839"/>
            <a:ext cx="4816753" cy="1094158"/>
          </a:xfrm>
          <a:prstGeom prst="rect">
            <a:avLst/>
          </a:prstGeom>
        </p:spPr>
        <p:txBody>
          <a:bodyPr lIns="0" tIns="0" rIns="0" bIns="0" rtlCol="0" anchor="t">
            <a:spAutoFit/>
          </a:bodyPr>
          <a:lstStyle/>
          <a:p>
            <a:pPr algn="l">
              <a:lnSpc>
                <a:spcPts val="4421"/>
              </a:lnSpc>
              <a:spcBef>
                <a:spcPct val="0"/>
              </a:spcBef>
            </a:pPr>
            <a:r>
              <a:rPr lang="en-US" sz="3158">
                <a:solidFill>
                  <a:srgbClr val="FFFFFF"/>
                </a:solidFill>
                <a:latin typeface="League Spartan"/>
                <a:ea typeface="League Spartan"/>
                <a:cs typeface="League Spartan"/>
                <a:sym typeface="League Spartan"/>
              </a:rPr>
              <a:t>Complete application form</a:t>
            </a:r>
          </a:p>
        </p:txBody>
      </p:sp>
      <p:sp>
        <p:nvSpPr>
          <p:cNvPr id="53" name="TextBox 53"/>
          <p:cNvSpPr txBox="1"/>
          <p:nvPr/>
        </p:nvSpPr>
        <p:spPr>
          <a:xfrm>
            <a:off x="11783919" y="4704478"/>
            <a:ext cx="5098289" cy="1094158"/>
          </a:xfrm>
          <a:prstGeom prst="rect">
            <a:avLst/>
          </a:prstGeom>
        </p:spPr>
        <p:txBody>
          <a:bodyPr lIns="0" tIns="0" rIns="0" bIns="0" rtlCol="0" anchor="t">
            <a:spAutoFit/>
          </a:bodyPr>
          <a:lstStyle/>
          <a:p>
            <a:pPr algn="l">
              <a:lnSpc>
                <a:spcPts val="4421"/>
              </a:lnSpc>
              <a:spcBef>
                <a:spcPct val="0"/>
              </a:spcBef>
            </a:pPr>
            <a:r>
              <a:rPr lang="en-US" sz="3158">
                <a:solidFill>
                  <a:srgbClr val="FFFFFF"/>
                </a:solidFill>
                <a:latin typeface="League Spartan"/>
                <a:ea typeface="League Spartan"/>
                <a:cs typeface="League Spartan"/>
                <a:sym typeface="League Spartan"/>
              </a:rPr>
              <a:t>Submit completed form to hello@ocni.ca</a:t>
            </a:r>
          </a:p>
        </p:txBody>
      </p:sp>
      <p:sp>
        <p:nvSpPr>
          <p:cNvPr id="54" name="TextBox 54"/>
          <p:cNvSpPr txBox="1"/>
          <p:nvPr/>
        </p:nvSpPr>
        <p:spPr>
          <a:xfrm>
            <a:off x="11783919" y="6904123"/>
            <a:ext cx="4091628" cy="1094326"/>
          </a:xfrm>
          <a:prstGeom prst="rect">
            <a:avLst/>
          </a:prstGeom>
        </p:spPr>
        <p:txBody>
          <a:bodyPr lIns="0" tIns="0" rIns="0" bIns="0" rtlCol="0" anchor="t">
            <a:spAutoFit/>
          </a:bodyPr>
          <a:lstStyle/>
          <a:p>
            <a:pPr algn="l">
              <a:lnSpc>
                <a:spcPts val="4421"/>
              </a:lnSpc>
              <a:spcBef>
                <a:spcPct val="0"/>
              </a:spcBef>
            </a:pPr>
            <a:r>
              <a:rPr lang="en-US" sz="3158">
                <a:solidFill>
                  <a:srgbClr val="FFFFFF"/>
                </a:solidFill>
                <a:latin typeface="League Spartan"/>
                <a:ea typeface="League Spartan"/>
                <a:cs typeface="League Spartan"/>
                <a:sym typeface="League Spartan"/>
              </a:rPr>
              <a:t>Wait for Board approval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FD250C59-C37E-2093-2D56-909674C7F69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57E19EA-9427-29A0-5A4B-7F024C130089}"/>
              </a:ext>
            </a:extLst>
          </p:cNvPr>
          <p:cNvGrpSpPr/>
          <p:nvPr/>
        </p:nvGrpSpPr>
        <p:grpSpPr>
          <a:xfrm>
            <a:off x="11521521" y="0"/>
            <a:ext cx="11153345" cy="10287000"/>
            <a:chOff x="0" y="0"/>
            <a:chExt cx="521080" cy="480605"/>
          </a:xfrm>
        </p:grpSpPr>
        <p:sp>
          <p:nvSpPr>
            <p:cNvPr id="3" name="Freeform 3">
              <a:extLst>
                <a:ext uri="{FF2B5EF4-FFF2-40B4-BE49-F238E27FC236}">
                  <a16:creationId xmlns:a16="http://schemas.microsoft.com/office/drawing/2014/main" id="{2C9B8F92-53CD-71C5-06E2-1C08C8A7DDCE}"/>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86CB4BA5-54C4-98E4-4706-207CCBE4659D}"/>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grpSp>
        <p:nvGrpSpPr>
          <p:cNvPr id="5" name="Group 5">
            <a:extLst>
              <a:ext uri="{FF2B5EF4-FFF2-40B4-BE49-F238E27FC236}">
                <a16:creationId xmlns:a16="http://schemas.microsoft.com/office/drawing/2014/main" id="{534163BB-3028-7497-492F-E82B7B02C7F1}"/>
              </a:ext>
            </a:extLst>
          </p:cNvPr>
          <p:cNvGrpSpPr/>
          <p:nvPr/>
        </p:nvGrpSpPr>
        <p:grpSpPr>
          <a:xfrm>
            <a:off x="979927" y="3250808"/>
            <a:ext cx="11685486" cy="6197299"/>
            <a:chOff x="0" y="0"/>
            <a:chExt cx="3077659" cy="1363181"/>
          </a:xfrm>
        </p:grpSpPr>
        <p:sp>
          <p:nvSpPr>
            <p:cNvPr id="6" name="Freeform 6">
              <a:extLst>
                <a:ext uri="{FF2B5EF4-FFF2-40B4-BE49-F238E27FC236}">
                  <a16:creationId xmlns:a16="http://schemas.microsoft.com/office/drawing/2014/main" id="{7B56675D-7022-7FE3-5C36-1A3F3742D16B}"/>
                </a:ext>
              </a:extLst>
            </p:cNvPr>
            <p:cNvSpPr/>
            <p:nvPr/>
          </p:nvSpPr>
          <p:spPr>
            <a:xfrm>
              <a:off x="0" y="0"/>
              <a:ext cx="3077659" cy="1363181"/>
            </a:xfrm>
            <a:custGeom>
              <a:avLst/>
              <a:gdLst/>
              <a:ahLst/>
              <a:cxnLst/>
              <a:rect l="l" t="t" r="r" b="b"/>
              <a:pathLst>
                <a:path w="3077659" h="1363181">
                  <a:moveTo>
                    <a:pt x="33789" y="0"/>
                  </a:moveTo>
                  <a:lnTo>
                    <a:pt x="3043870" y="0"/>
                  </a:lnTo>
                  <a:cubicBezTo>
                    <a:pt x="3052831" y="0"/>
                    <a:pt x="3061426" y="3560"/>
                    <a:pt x="3067762" y="9896"/>
                  </a:cubicBezTo>
                  <a:cubicBezTo>
                    <a:pt x="3074099" y="16233"/>
                    <a:pt x="3077659" y="24827"/>
                    <a:pt x="3077659" y="33789"/>
                  </a:cubicBezTo>
                  <a:lnTo>
                    <a:pt x="3077659" y="1329392"/>
                  </a:lnTo>
                  <a:cubicBezTo>
                    <a:pt x="3077659" y="1338354"/>
                    <a:pt x="3074099" y="1346948"/>
                    <a:pt x="3067762" y="1353285"/>
                  </a:cubicBezTo>
                  <a:cubicBezTo>
                    <a:pt x="3061426" y="1359621"/>
                    <a:pt x="3052831" y="1363181"/>
                    <a:pt x="3043870" y="1363181"/>
                  </a:cubicBezTo>
                  <a:lnTo>
                    <a:pt x="33789" y="1363181"/>
                  </a:lnTo>
                  <a:cubicBezTo>
                    <a:pt x="24827" y="1363181"/>
                    <a:pt x="16233" y="1359621"/>
                    <a:pt x="9896" y="1353285"/>
                  </a:cubicBezTo>
                  <a:cubicBezTo>
                    <a:pt x="3560" y="1346948"/>
                    <a:pt x="0" y="1338354"/>
                    <a:pt x="0" y="1329392"/>
                  </a:cubicBezTo>
                  <a:lnTo>
                    <a:pt x="0" y="33789"/>
                  </a:lnTo>
                  <a:cubicBezTo>
                    <a:pt x="0" y="24827"/>
                    <a:pt x="3560" y="16233"/>
                    <a:pt x="9896" y="9896"/>
                  </a:cubicBezTo>
                  <a:cubicBezTo>
                    <a:pt x="16233" y="3560"/>
                    <a:pt x="24827" y="0"/>
                    <a:pt x="33789" y="0"/>
                  </a:cubicBezTo>
                  <a:close/>
                </a:path>
              </a:pathLst>
            </a:custGeom>
            <a:solidFill>
              <a:srgbClr val="AFC1D0"/>
            </a:solidFill>
          </p:spPr>
          <p:txBody>
            <a:bodyPr/>
            <a:lstStyle/>
            <a:p>
              <a:endParaRPr lang="en-CA"/>
            </a:p>
          </p:txBody>
        </p:sp>
        <p:sp>
          <p:nvSpPr>
            <p:cNvPr id="7" name="TextBox 7">
              <a:extLst>
                <a:ext uri="{FF2B5EF4-FFF2-40B4-BE49-F238E27FC236}">
                  <a16:creationId xmlns:a16="http://schemas.microsoft.com/office/drawing/2014/main" id="{50B37870-22F9-2C68-374A-F2E8CBF6EEB1}"/>
                </a:ext>
              </a:extLst>
            </p:cNvPr>
            <p:cNvSpPr txBox="1"/>
            <p:nvPr/>
          </p:nvSpPr>
          <p:spPr>
            <a:xfrm>
              <a:off x="0" y="-66675"/>
              <a:ext cx="3077659" cy="1429856"/>
            </a:xfrm>
            <a:prstGeom prst="rect">
              <a:avLst/>
            </a:prstGeom>
          </p:spPr>
          <p:txBody>
            <a:bodyPr lIns="50800" tIns="50800" rIns="50800" bIns="50800" rtlCol="0" anchor="ctr"/>
            <a:lstStyle/>
            <a:p>
              <a:pPr algn="ctr">
                <a:lnSpc>
                  <a:spcPts val="3319"/>
                </a:lnSpc>
              </a:pPr>
              <a:endParaRPr/>
            </a:p>
          </p:txBody>
        </p:sp>
      </p:grpSp>
      <p:sp>
        <p:nvSpPr>
          <p:cNvPr id="10" name="TextBox 10">
            <a:extLst>
              <a:ext uri="{FF2B5EF4-FFF2-40B4-BE49-F238E27FC236}">
                <a16:creationId xmlns:a16="http://schemas.microsoft.com/office/drawing/2014/main" id="{8D3DF93A-4F81-545A-C4A1-BCA0E9862577}"/>
              </a:ext>
            </a:extLst>
          </p:cNvPr>
          <p:cNvSpPr txBox="1"/>
          <p:nvPr/>
        </p:nvSpPr>
        <p:spPr>
          <a:xfrm>
            <a:off x="1355958" y="3556477"/>
            <a:ext cx="10378841" cy="5820696"/>
          </a:xfrm>
          <a:prstGeom prst="rect">
            <a:avLst/>
          </a:prstGeom>
        </p:spPr>
        <p:txBody>
          <a:bodyPr wrap="square" lIns="0" tIns="0" rIns="0" bIns="0" rtlCol="0" anchor="t">
            <a:spAutoFit/>
          </a:bodyPr>
          <a:lstStyle/>
          <a:p>
            <a:pPr algn="l">
              <a:lnSpc>
                <a:spcPts val="3762"/>
              </a:lnSpc>
            </a:pPr>
            <a:r>
              <a:rPr lang="en-US" sz="2800" dirty="0">
                <a:solidFill>
                  <a:srgbClr val="0B1320"/>
                </a:solidFill>
                <a:latin typeface="Helios Extended"/>
                <a:ea typeface="Helios Extended"/>
                <a:cs typeface="Helios Extended"/>
                <a:sym typeface="Helios Extended"/>
              </a:rPr>
              <a:t>Advanced manufacturing is defined as </a:t>
            </a:r>
            <a:r>
              <a:rPr lang="en-US" sz="2800" b="0" i="0" dirty="0">
                <a:solidFill>
                  <a:srgbClr val="040C28"/>
                </a:solidFill>
                <a:effectLst/>
                <a:latin typeface="Google Sans"/>
              </a:rPr>
              <a:t>the use of innovative technologies and processes, such as automation, AI, and IoT, to improve efficiency, quality, and flexibility in production.</a:t>
            </a:r>
          </a:p>
          <a:p>
            <a:pPr algn="l">
              <a:lnSpc>
                <a:spcPts val="3762"/>
              </a:lnSpc>
            </a:pPr>
            <a:endParaRPr lang="en-US" sz="2800" dirty="0">
              <a:solidFill>
                <a:srgbClr val="040C28"/>
              </a:solidFill>
              <a:latin typeface="Google Sans"/>
            </a:endParaRPr>
          </a:p>
          <a:p>
            <a:pPr algn="l">
              <a:lnSpc>
                <a:spcPts val="3762"/>
              </a:lnSpc>
            </a:pPr>
            <a:r>
              <a:rPr lang="en-US" sz="2800" b="0" i="0" dirty="0">
                <a:solidFill>
                  <a:srgbClr val="040C28"/>
                </a:solidFill>
                <a:effectLst/>
                <a:latin typeface="Google Sans"/>
              </a:rPr>
              <a:t>In the Nuclear Industry advanced manufacturin</a:t>
            </a:r>
            <a:r>
              <a:rPr lang="en-US" sz="2800" dirty="0">
                <a:solidFill>
                  <a:srgbClr val="040C28"/>
                </a:solidFill>
                <a:latin typeface="Google Sans"/>
              </a:rPr>
              <a:t>g can be applied to creating new components, creating obsolete components (</a:t>
            </a:r>
            <a:r>
              <a:rPr lang="en-US" sz="2800" dirty="0" err="1">
                <a:solidFill>
                  <a:srgbClr val="040C28"/>
                </a:solidFill>
                <a:latin typeface="Google Sans"/>
              </a:rPr>
              <a:t>ie</a:t>
            </a:r>
            <a:r>
              <a:rPr lang="en-US" sz="2800" dirty="0">
                <a:solidFill>
                  <a:srgbClr val="040C28"/>
                </a:solidFill>
                <a:latin typeface="Google Sans"/>
              </a:rPr>
              <a:t>, CANDU refueling systems), design efficiency (digital twin), smart procurement and other areas.  </a:t>
            </a:r>
          </a:p>
          <a:p>
            <a:pPr algn="l">
              <a:lnSpc>
                <a:spcPts val="3762"/>
              </a:lnSpc>
            </a:pPr>
            <a:endParaRPr lang="en-US" sz="2800" dirty="0">
              <a:solidFill>
                <a:srgbClr val="040C28"/>
              </a:solidFill>
              <a:latin typeface="Google Sans"/>
            </a:endParaRPr>
          </a:p>
          <a:p>
            <a:pPr algn="l">
              <a:lnSpc>
                <a:spcPts val="3762"/>
              </a:lnSpc>
            </a:pPr>
            <a:r>
              <a:rPr lang="en-US" sz="2800" b="0" i="0" dirty="0">
                <a:solidFill>
                  <a:srgbClr val="040C28"/>
                </a:solidFill>
                <a:effectLst/>
                <a:latin typeface="Google Sans"/>
              </a:rPr>
              <a:t>The challenge remains demonstrating sufficient safety, quality and durability for operators and nuclear regulators to allow use in nuclear environments.</a:t>
            </a:r>
            <a:endParaRPr lang="en-US" sz="2551" dirty="0">
              <a:solidFill>
                <a:srgbClr val="0B1320"/>
              </a:solidFill>
              <a:latin typeface="Helios Extended"/>
              <a:ea typeface="Helios Extended"/>
              <a:cs typeface="Helios Extended"/>
              <a:sym typeface="Helios Extended"/>
            </a:endParaRPr>
          </a:p>
        </p:txBody>
      </p:sp>
      <p:sp>
        <p:nvSpPr>
          <p:cNvPr id="11" name="TextBox 11">
            <a:extLst>
              <a:ext uri="{FF2B5EF4-FFF2-40B4-BE49-F238E27FC236}">
                <a16:creationId xmlns:a16="http://schemas.microsoft.com/office/drawing/2014/main" id="{57F388CB-9FBE-B9E7-11D3-4A6E06ACE61F}"/>
              </a:ext>
            </a:extLst>
          </p:cNvPr>
          <p:cNvSpPr txBox="1"/>
          <p:nvPr/>
        </p:nvSpPr>
        <p:spPr>
          <a:xfrm>
            <a:off x="1028700" y="2215197"/>
            <a:ext cx="10782300" cy="1064394"/>
          </a:xfrm>
          <a:prstGeom prst="rect">
            <a:avLst/>
          </a:prstGeom>
        </p:spPr>
        <p:txBody>
          <a:bodyPr wrap="square" lIns="0" tIns="0" rIns="0" bIns="0" rtlCol="0" anchor="t">
            <a:spAutoFit/>
          </a:bodyPr>
          <a:lstStyle/>
          <a:p>
            <a:pPr algn="l">
              <a:lnSpc>
                <a:spcPts val="8324"/>
              </a:lnSpc>
            </a:pPr>
            <a:r>
              <a:rPr lang="en-US" sz="6403" dirty="0">
                <a:solidFill>
                  <a:srgbClr val="0B1320"/>
                </a:solidFill>
                <a:latin typeface="League Spartan"/>
                <a:ea typeface="League Spartan"/>
                <a:cs typeface="League Spartan"/>
                <a:sym typeface="League Spartan"/>
              </a:rPr>
              <a:t>Advanced Manufacturing </a:t>
            </a:r>
          </a:p>
        </p:txBody>
      </p:sp>
      <p:grpSp>
        <p:nvGrpSpPr>
          <p:cNvPr id="12" name="Group 12">
            <a:extLst>
              <a:ext uri="{FF2B5EF4-FFF2-40B4-BE49-F238E27FC236}">
                <a16:creationId xmlns:a16="http://schemas.microsoft.com/office/drawing/2014/main" id="{D3457E13-B6ED-390E-D518-6675176A238C}"/>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7183D76E-3429-45F6-BD97-BF2E6698CF4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DC0A7E19-08C3-A15A-4CF3-2D3CDF3A0182}"/>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752E968D-D5D8-C1BF-3F3E-A27918408423}"/>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AA526CEB-69D8-624C-5E66-12A60E03D7FD}"/>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CB9707D5-2AB4-8239-8A25-D03654AB7153}"/>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C62366C5-C294-A295-95ED-99AF02686C78}"/>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DBC8A975-3A84-448C-82A5-37F859075E6E}"/>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2"/>
            <a:stretch>
              <a:fillRect/>
            </a:stretch>
          </a:blipFill>
        </p:spPr>
        <p:txBody>
          <a:bodyPr/>
          <a:lstStyle/>
          <a:p>
            <a:endParaRPr lang="en-CA"/>
          </a:p>
        </p:txBody>
      </p:sp>
      <p:pic>
        <p:nvPicPr>
          <p:cNvPr id="2050" name="Picture 2" descr="168,198 3d Printing Technology Images, Stock Photos, 3D ...">
            <a:extLst>
              <a:ext uri="{FF2B5EF4-FFF2-40B4-BE49-F238E27FC236}">
                <a16:creationId xmlns:a16="http://schemas.microsoft.com/office/drawing/2014/main" id="{FE1947C5-34D2-8E73-47D0-AEA9BB949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21"/>
          <a:stretch/>
        </p:blipFill>
        <p:spPr bwMode="auto">
          <a:xfrm>
            <a:off x="12386298" y="903249"/>
            <a:ext cx="6638983" cy="43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descr="3D printer at work">
            <a:extLst>
              <a:ext uri="{FF2B5EF4-FFF2-40B4-BE49-F238E27FC236}">
                <a16:creationId xmlns:a16="http://schemas.microsoft.com/office/drawing/2014/main" id="{3E7CD158-FCB5-4A5D-A89C-C3FFFBE6B7D2}"/>
              </a:ext>
            </a:extLst>
          </p:cNvPr>
          <p:cNvPicPr>
            <a:picLocks noChangeAspect="1"/>
          </p:cNvPicPr>
          <p:nvPr/>
        </p:nvPicPr>
        <p:blipFill>
          <a:blip r:embed="rId4"/>
          <a:srcRect t="5611" b="640"/>
          <a:stretch/>
        </p:blipFill>
        <p:spPr>
          <a:xfrm>
            <a:off x="11550095" y="4962870"/>
            <a:ext cx="6807201" cy="3829051"/>
          </a:xfrm>
          <a:prstGeom prst="rect">
            <a:avLst/>
          </a:prstGeom>
        </p:spPr>
      </p:pic>
    </p:spTree>
    <p:extLst>
      <p:ext uri="{BB962C8B-B14F-4D97-AF65-F5344CB8AC3E}">
        <p14:creationId xmlns:p14="http://schemas.microsoft.com/office/powerpoint/2010/main" val="3187792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6CC0A-BF07-4C6E-AB27-AE730B3ED17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DE690FD-D0C2-5AD9-DAB2-AA490266F6E3}"/>
              </a:ext>
            </a:extLst>
          </p:cNvPr>
          <p:cNvGrpSpPr/>
          <p:nvPr/>
        </p:nvGrpSpPr>
        <p:grpSpPr>
          <a:xfrm>
            <a:off x="0" y="0"/>
            <a:ext cx="18288000" cy="2126171"/>
            <a:chOff x="0" y="0"/>
            <a:chExt cx="4816593" cy="418012"/>
          </a:xfrm>
        </p:grpSpPr>
        <p:sp>
          <p:nvSpPr>
            <p:cNvPr id="3" name="Freeform 3">
              <a:extLst>
                <a:ext uri="{FF2B5EF4-FFF2-40B4-BE49-F238E27FC236}">
                  <a16:creationId xmlns:a16="http://schemas.microsoft.com/office/drawing/2014/main" id="{1C798710-2B08-A701-7F62-91041B18ECF3}"/>
                </a:ext>
              </a:extLst>
            </p:cNvPr>
            <p:cNvSpPr/>
            <p:nvPr/>
          </p:nvSpPr>
          <p:spPr>
            <a:xfrm>
              <a:off x="0" y="0"/>
              <a:ext cx="4816592" cy="418012"/>
            </a:xfrm>
            <a:custGeom>
              <a:avLst/>
              <a:gdLst/>
              <a:ahLst/>
              <a:cxnLst/>
              <a:rect l="l" t="t" r="r" b="b"/>
              <a:pathLst>
                <a:path w="4816592" h="418012">
                  <a:moveTo>
                    <a:pt x="0" y="0"/>
                  </a:moveTo>
                  <a:lnTo>
                    <a:pt x="4816592" y="0"/>
                  </a:lnTo>
                  <a:lnTo>
                    <a:pt x="4816592" y="418012"/>
                  </a:lnTo>
                  <a:lnTo>
                    <a:pt x="0" y="418012"/>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0D9BDAB1-4E85-6B56-70C0-BC325F891E06}"/>
                </a:ext>
              </a:extLst>
            </p:cNvPr>
            <p:cNvSpPr txBox="1"/>
            <p:nvPr/>
          </p:nvSpPr>
          <p:spPr>
            <a:xfrm>
              <a:off x="0" y="-66675"/>
              <a:ext cx="4816593" cy="484687"/>
            </a:xfrm>
            <a:prstGeom prst="rect">
              <a:avLst/>
            </a:prstGeom>
          </p:spPr>
          <p:txBody>
            <a:bodyPr lIns="50800" tIns="50800" rIns="50800" bIns="50800" rtlCol="0" anchor="ctr"/>
            <a:lstStyle/>
            <a:p>
              <a:pPr algn="ctr">
                <a:lnSpc>
                  <a:spcPts val="3319"/>
                </a:lnSpc>
              </a:pPr>
              <a:endParaRPr/>
            </a:p>
          </p:txBody>
        </p:sp>
      </p:grpSp>
      <p:grpSp>
        <p:nvGrpSpPr>
          <p:cNvPr id="5" name="Group 5">
            <a:extLst>
              <a:ext uri="{FF2B5EF4-FFF2-40B4-BE49-F238E27FC236}">
                <a16:creationId xmlns:a16="http://schemas.microsoft.com/office/drawing/2014/main" id="{A2CA2CCB-5A39-C14D-3A85-72339074CC10}"/>
              </a:ext>
            </a:extLst>
          </p:cNvPr>
          <p:cNvGrpSpPr/>
          <p:nvPr/>
        </p:nvGrpSpPr>
        <p:grpSpPr>
          <a:xfrm>
            <a:off x="5192828" y="2116258"/>
            <a:ext cx="2754317" cy="2754317"/>
            <a:chOff x="0" y="0"/>
            <a:chExt cx="812800" cy="812800"/>
          </a:xfrm>
        </p:grpSpPr>
        <p:sp>
          <p:nvSpPr>
            <p:cNvPr id="6" name="Freeform 6">
              <a:extLst>
                <a:ext uri="{FF2B5EF4-FFF2-40B4-BE49-F238E27FC236}">
                  <a16:creationId xmlns:a16="http://schemas.microsoft.com/office/drawing/2014/main" id="{BA33428A-B3F2-F453-053A-5DEB6027A2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C1D0"/>
            </a:solidFill>
          </p:spPr>
          <p:txBody>
            <a:bodyPr/>
            <a:lstStyle/>
            <a:p>
              <a:endParaRPr lang="en-CA"/>
            </a:p>
          </p:txBody>
        </p:sp>
        <p:sp>
          <p:nvSpPr>
            <p:cNvPr id="7" name="TextBox 7">
              <a:extLst>
                <a:ext uri="{FF2B5EF4-FFF2-40B4-BE49-F238E27FC236}">
                  <a16:creationId xmlns:a16="http://schemas.microsoft.com/office/drawing/2014/main" id="{AFF1D513-8967-0EB4-3D74-442AC475BD11}"/>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8" name="Group 8">
            <a:extLst>
              <a:ext uri="{FF2B5EF4-FFF2-40B4-BE49-F238E27FC236}">
                <a16:creationId xmlns:a16="http://schemas.microsoft.com/office/drawing/2014/main" id="{66DEF2E2-2C4D-0FEB-95C6-88C9CE45BF21}"/>
              </a:ext>
            </a:extLst>
          </p:cNvPr>
          <p:cNvGrpSpPr/>
          <p:nvPr/>
        </p:nvGrpSpPr>
        <p:grpSpPr>
          <a:xfrm>
            <a:off x="-730070" y="368991"/>
            <a:ext cx="4078728" cy="4389363"/>
            <a:chOff x="76200" y="38100"/>
            <a:chExt cx="1296614" cy="1393883"/>
          </a:xfrm>
        </p:grpSpPr>
        <p:sp>
          <p:nvSpPr>
            <p:cNvPr id="9" name="Freeform 9">
              <a:extLst>
                <a:ext uri="{FF2B5EF4-FFF2-40B4-BE49-F238E27FC236}">
                  <a16:creationId xmlns:a16="http://schemas.microsoft.com/office/drawing/2014/main" id="{C15B2945-C184-3357-D6D4-7E3D1D7491C4}"/>
                </a:ext>
              </a:extLst>
            </p:cNvPr>
            <p:cNvSpPr/>
            <p:nvPr/>
          </p:nvSpPr>
          <p:spPr>
            <a:xfrm>
              <a:off x="560014" y="61918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C1D0"/>
            </a:solidFill>
          </p:spPr>
          <p:txBody>
            <a:bodyPr/>
            <a:lstStyle/>
            <a:p>
              <a:endParaRPr lang="en-CA"/>
            </a:p>
          </p:txBody>
        </p:sp>
        <p:sp>
          <p:nvSpPr>
            <p:cNvPr id="10" name="TextBox 10">
              <a:extLst>
                <a:ext uri="{FF2B5EF4-FFF2-40B4-BE49-F238E27FC236}">
                  <a16:creationId xmlns:a16="http://schemas.microsoft.com/office/drawing/2014/main" id="{053D39EF-BB2A-DB68-E2F7-19C0A6E79117}"/>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11" name="Group 11">
            <a:extLst>
              <a:ext uri="{FF2B5EF4-FFF2-40B4-BE49-F238E27FC236}">
                <a16:creationId xmlns:a16="http://schemas.microsoft.com/office/drawing/2014/main" id="{84945B39-49A6-03F0-A181-0DFC6628BE72}"/>
              </a:ext>
            </a:extLst>
          </p:cNvPr>
          <p:cNvGrpSpPr/>
          <p:nvPr/>
        </p:nvGrpSpPr>
        <p:grpSpPr>
          <a:xfrm>
            <a:off x="14849353" y="1987149"/>
            <a:ext cx="2754317" cy="2754317"/>
            <a:chOff x="0" y="0"/>
            <a:chExt cx="812800" cy="812800"/>
          </a:xfrm>
        </p:grpSpPr>
        <p:sp>
          <p:nvSpPr>
            <p:cNvPr id="12" name="Freeform 12">
              <a:extLst>
                <a:ext uri="{FF2B5EF4-FFF2-40B4-BE49-F238E27FC236}">
                  <a16:creationId xmlns:a16="http://schemas.microsoft.com/office/drawing/2014/main" id="{C5E3985A-825B-F8CF-C236-1C4A9218173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C1D0"/>
            </a:solidFill>
          </p:spPr>
          <p:txBody>
            <a:bodyPr/>
            <a:lstStyle/>
            <a:p>
              <a:endParaRPr lang="en-CA"/>
            </a:p>
          </p:txBody>
        </p:sp>
        <p:sp>
          <p:nvSpPr>
            <p:cNvPr id="13" name="TextBox 13">
              <a:extLst>
                <a:ext uri="{FF2B5EF4-FFF2-40B4-BE49-F238E27FC236}">
                  <a16:creationId xmlns:a16="http://schemas.microsoft.com/office/drawing/2014/main" id="{7FE0314F-5C4E-6284-7CBE-5C2DAF96430B}"/>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14" name="Group 14">
            <a:extLst>
              <a:ext uri="{FF2B5EF4-FFF2-40B4-BE49-F238E27FC236}">
                <a16:creationId xmlns:a16="http://schemas.microsoft.com/office/drawing/2014/main" id="{720F9756-D313-C907-E3C9-A020EFECF075}"/>
              </a:ext>
            </a:extLst>
          </p:cNvPr>
          <p:cNvGrpSpPr/>
          <p:nvPr/>
        </p:nvGrpSpPr>
        <p:grpSpPr>
          <a:xfrm>
            <a:off x="10075736" y="2221275"/>
            <a:ext cx="2754317" cy="2754317"/>
            <a:chOff x="0" y="0"/>
            <a:chExt cx="812800" cy="812800"/>
          </a:xfrm>
        </p:grpSpPr>
        <p:sp>
          <p:nvSpPr>
            <p:cNvPr id="15" name="Freeform 15">
              <a:extLst>
                <a:ext uri="{FF2B5EF4-FFF2-40B4-BE49-F238E27FC236}">
                  <a16:creationId xmlns:a16="http://schemas.microsoft.com/office/drawing/2014/main" id="{3AB8B6D8-EF84-3C31-5AB6-754D250DCE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C1D0"/>
            </a:solidFill>
          </p:spPr>
          <p:txBody>
            <a:bodyPr/>
            <a:lstStyle/>
            <a:p>
              <a:endParaRPr lang="en-CA"/>
            </a:p>
          </p:txBody>
        </p:sp>
        <p:sp>
          <p:nvSpPr>
            <p:cNvPr id="16" name="TextBox 16">
              <a:extLst>
                <a:ext uri="{FF2B5EF4-FFF2-40B4-BE49-F238E27FC236}">
                  <a16:creationId xmlns:a16="http://schemas.microsoft.com/office/drawing/2014/main" id="{3639A6C2-1288-77BF-0398-D19F629685EA}"/>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17" name="Group 17">
            <a:extLst>
              <a:ext uri="{FF2B5EF4-FFF2-40B4-BE49-F238E27FC236}">
                <a16:creationId xmlns:a16="http://schemas.microsoft.com/office/drawing/2014/main" id="{3D7F60F3-1C7B-D028-76E3-B6FEFC51710F}"/>
              </a:ext>
            </a:extLst>
          </p:cNvPr>
          <p:cNvGrpSpPr/>
          <p:nvPr/>
        </p:nvGrpSpPr>
        <p:grpSpPr>
          <a:xfrm>
            <a:off x="-1020273" y="0"/>
            <a:ext cx="7226805" cy="1303133"/>
            <a:chOff x="0" y="0"/>
            <a:chExt cx="3380667" cy="609600"/>
          </a:xfrm>
        </p:grpSpPr>
        <p:sp>
          <p:nvSpPr>
            <p:cNvPr id="18" name="Freeform 18">
              <a:extLst>
                <a:ext uri="{FF2B5EF4-FFF2-40B4-BE49-F238E27FC236}">
                  <a16:creationId xmlns:a16="http://schemas.microsoft.com/office/drawing/2014/main" id="{30424523-3167-3312-E8E1-4BFDC7E5F41C}"/>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9" name="TextBox 19">
              <a:extLst>
                <a:ext uri="{FF2B5EF4-FFF2-40B4-BE49-F238E27FC236}">
                  <a16:creationId xmlns:a16="http://schemas.microsoft.com/office/drawing/2014/main" id="{9603DF30-0A87-3EB5-45D9-7826C5A166E5}"/>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sp>
        <p:nvSpPr>
          <p:cNvPr id="20" name="Freeform 20">
            <a:extLst>
              <a:ext uri="{FF2B5EF4-FFF2-40B4-BE49-F238E27FC236}">
                <a16:creationId xmlns:a16="http://schemas.microsoft.com/office/drawing/2014/main" id="{5A3A4EF1-E486-F813-BB2C-7872F45B6736}"/>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2"/>
            <a:stretch>
              <a:fillRect/>
            </a:stretch>
          </a:blipFill>
        </p:spPr>
        <p:txBody>
          <a:bodyPr/>
          <a:lstStyle/>
          <a:p>
            <a:endParaRPr lang="en-CA"/>
          </a:p>
        </p:txBody>
      </p:sp>
      <p:sp>
        <p:nvSpPr>
          <p:cNvPr id="21" name="TextBox 21">
            <a:extLst>
              <a:ext uri="{FF2B5EF4-FFF2-40B4-BE49-F238E27FC236}">
                <a16:creationId xmlns:a16="http://schemas.microsoft.com/office/drawing/2014/main" id="{25CFFCF5-AE1F-74DA-3019-4B9DFE48B2CA}"/>
              </a:ext>
            </a:extLst>
          </p:cNvPr>
          <p:cNvSpPr txBox="1"/>
          <p:nvPr/>
        </p:nvSpPr>
        <p:spPr>
          <a:xfrm>
            <a:off x="6766263" y="250388"/>
            <a:ext cx="9862752" cy="1019689"/>
          </a:xfrm>
          <a:prstGeom prst="rect">
            <a:avLst/>
          </a:prstGeom>
        </p:spPr>
        <p:txBody>
          <a:bodyPr lIns="0" tIns="0" rIns="0" bIns="0" rtlCol="0" anchor="t">
            <a:spAutoFit/>
          </a:bodyPr>
          <a:lstStyle/>
          <a:p>
            <a:pPr algn="l">
              <a:lnSpc>
                <a:spcPts val="8160"/>
              </a:lnSpc>
            </a:pPr>
            <a:r>
              <a:rPr lang="en-US" sz="6277" dirty="0">
                <a:solidFill>
                  <a:srgbClr val="FFFFFF"/>
                </a:solidFill>
                <a:latin typeface="League Spartan"/>
                <a:ea typeface="League Spartan"/>
                <a:cs typeface="League Spartan"/>
                <a:sym typeface="League Spartan"/>
              </a:rPr>
              <a:t>Advanced Manufacturing</a:t>
            </a:r>
          </a:p>
        </p:txBody>
      </p:sp>
      <p:sp>
        <p:nvSpPr>
          <p:cNvPr id="22" name="TextBox 22">
            <a:extLst>
              <a:ext uri="{FF2B5EF4-FFF2-40B4-BE49-F238E27FC236}">
                <a16:creationId xmlns:a16="http://schemas.microsoft.com/office/drawing/2014/main" id="{EB195D45-4376-D432-3B53-7C95137ED7D3}"/>
              </a:ext>
            </a:extLst>
          </p:cNvPr>
          <p:cNvSpPr txBox="1"/>
          <p:nvPr/>
        </p:nvSpPr>
        <p:spPr>
          <a:xfrm>
            <a:off x="198774" y="6972300"/>
            <a:ext cx="3668722" cy="846001"/>
          </a:xfrm>
          <a:prstGeom prst="rect">
            <a:avLst/>
          </a:prstGeom>
        </p:spPr>
        <p:txBody>
          <a:bodyPr lIns="0" tIns="0" rIns="0" bIns="0" rtlCol="0" anchor="t">
            <a:spAutoFit/>
          </a:bodyPr>
          <a:lstStyle/>
          <a:p>
            <a:pPr algn="ctr">
              <a:lnSpc>
                <a:spcPts val="3432"/>
              </a:lnSpc>
            </a:pPr>
            <a:endParaRPr lang="en-US" sz="2451" b="1" dirty="0">
              <a:solidFill>
                <a:srgbClr val="0B1320"/>
              </a:solidFill>
              <a:latin typeface="Helios Extended Bold"/>
              <a:ea typeface="Helios Extended Bold"/>
              <a:cs typeface="Helios Extended Bold"/>
              <a:sym typeface="Helios Extended Bold"/>
            </a:endParaRPr>
          </a:p>
          <a:p>
            <a:pPr algn="ctr">
              <a:lnSpc>
                <a:spcPts val="3432"/>
              </a:lnSpc>
            </a:pPr>
            <a:endParaRPr lang="en-US" sz="2451" b="1" dirty="0">
              <a:solidFill>
                <a:srgbClr val="0B1320"/>
              </a:solidFill>
              <a:latin typeface="Helios Extended Bold"/>
              <a:ea typeface="Helios Extended Bold"/>
              <a:cs typeface="Helios Extended Bold"/>
              <a:sym typeface="Helios Extended Bold"/>
            </a:endParaRPr>
          </a:p>
        </p:txBody>
      </p:sp>
      <p:sp>
        <p:nvSpPr>
          <p:cNvPr id="23" name="TextBox 23">
            <a:extLst>
              <a:ext uri="{FF2B5EF4-FFF2-40B4-BE49-F238E27FC236}">
                <a16:creationId xmlns:a16="http://schemas.microsoft.com/office/drawing/2014/main" id="{15E8CC22-C6A4-AFC9-97BA-F75E1176DBEE}"/>
              </a:ext>
            </a:extLst>
          </p:cNvPr>
          <p:cNvSpPr txBox="1"/>
          <p:nvPr/>
        </p:nvSpPr>
        <p:spPr>
          <a:xfrm>
            <a:off x="681739" y="4952141"/>
            <a:ext cx="2754317" cy="869277"/>
          </a:xfrm>
          <a:prstGeom prst="rect">
            <a:avLst/>
          </a:prstGeom>
        </p:spPr>
        <p:txBody>
          <a:bodyPr lIns="0" tIns="0" rIns="0" bIns="0" rtlCol="0" anchor="t">
            <a:spAutoFit/>
          </a:bodyPr>
          <a:lstStyle/>
          <a:p>
            <a:pPr algn="ctr">
              <a:lnSpc>
                <a:spcPts val="3465"/>
              </a:lnSpc>
            </a:pPr>
            <a:r>
              <a:rPr lang="en-US" sz="2475" b="1" u="sng" dirty="0">
                <a:solidFill>
                  <a:srgbClr val="000000"/>
                </a:solidFill>
                <a:latin typeface="Helios Extended Bold"/>
                <a:ea typeface="Helios Extended Bold"/>
                <a:cs typeface="Helios Extended Bold"/>
                <a:sym typeface="Helios Extended Bold"/>
              </a:rPr>
              <a:t>Additive Manufacturing</a:t>
            </a:r>
          </a:p>
        </p:txBody>
      </p:sp>
      <p:sp>
        <p:nvSpPr>
          <p:cNvPr id="24" name="TextBox 24">
            <a:extLst>
              <a:ext uri="{FF2B5EF4-FFF2-40B4-BE49-F238E27FC236}">
                <a16:creationId xmlns:a16="http://schemas.microsoft.com/office/drawing/2014/main" id="{8AC94755-D56A-CF59-58E5-68F8E51A4BDF}"/>
              </a:ext>
            </a:extLst>
          </p:cNvPr>
          <p:cNvSpPr txBox="1"/>
          <p:nvPr/>
        </p:nvSpPr>
        <p:spPr>
          <a:xfrm>
            <a:off x="5250756" y="5141474"/>
            <a:ext cx="2754317" cy="420436"/>
          </a:xfrm>
          <a:prstGeom prst="rect">
            <a:avLst/>
          </a:prstGeom>
        </p:spPr>
        <p:txBody>
          <a:bodyPr lIns="0" tIns="0" rIns="0" bIns="0" rtlCol="0" anchor="t">
            <a:spAutoFit/>
          </a:bodyPr>
          <a:lstStyle/>
          <a:p>
            <a:pPr algn="ctr">
              <a:lnSpc>
                <a:spcPts val="3465"/>
              </a:lnSpc>
            </a:pPr>
            <a:r>
              <a:rPr lang="en-US" sz="2475" b="1" u="sng" dirty="0">
                <a:solidFill>
                  <a:srgbClr val="000000"/>
                </a:solidFill>
                <a:latin typeface="Helios Extended Bold"/>
                <a:ea typeface="Helios Extended Bold"/>
                <a:cs typeface="Helios Extended Bold"/>
                <a:sym typeface="Helios Extended Bold"/>
              </a:rPr>
              <a:t>Digital Twin</a:t>
            </a:r>
          </a:p>
        </p:txBody>
      </p:sp>
      <p:sp>
        <p:nvSpPr>
          <p:cNvPr id="25" name="TextBox 25">
            <a:extLst>
              <a:ext uri="{FF2B5EF4-FFF2-40B4-BE49-F238E27FC236}">
                <a16:creationId xmlns:a16="http://schemas.microsoft.com/office/drawing/2014/main" id="{309656D5-5B1E-AAB7-5D55-CB7A995BCE5F}"/>
              </a:ext>
            </a:extLst>
          </p:cNvPr>
          <p:cNvSpPr txBox="1"/>
          <p:nvPr/>
        </p:nvSpPr>
        <p:spPr>
          <a:xfrm>
            <a:off x="9836723" y="5067300"/>
            <a:ext cx="3232344" cy="420436"/>
          </a:xfrm>
          <a:prstGeom prst="rect">
            <a:avLst/>
          </a:prstGeom>
        </p:spPr>
        <p:txBody>
          <a:bodyPr lIns="0" tIns="0" rIns="0" bIns="0" rtlCol="0" anchor="t">
            <a:spAutoFit/>
          </a:bodyPr>
          <a:lstStyle/>
          <a:p>
            <a:pPr algn="ctr">
              <a:lnSpc>
                <a:spcPts val="3465"/>
              </a:lnSpc>
            </a:pPr>
            <a:r>
              <a:rPr lang="en-US" sz="2475" b="1" u="sng" dirty="0">
                <a:solidFill>
                  <a:srgbClr val="000000"/>
                </a:solidFill>
                <a:latin typeface="Helios Extended Bold"/>
                <a:ea typeface="Helios Extended Bold"/>
                <a:cs typeface="Helios Extended Bold"/>
                <a:sym typeface="Helios Extended Bold"/>
              </a:rPr>
              <a:t>Artificial Intelligence</a:t>
            </a:r>
          </a:p>
        </p:txBody>
      </p:sp>
      <p:sp>
        <p:nvSpPr>
          <p:cNvPr id="30" name="TextBox 25">
            <a:extLst>
              <a:ext uri="{FF2B5EF4-FFF2-40B4-BE49-F238E27FC236}">
                <a16:creationId xmlns:a16="http://schemas.microsoft.com/office/drawing/2014/main" id="{433ACBF7-C242-80BB-4F9A-70509A0656F9}"/>
              </a:ext>
            </a:extLst>
          </p:cNvPr>
          <p:cNvSpPr txBox="1"/>
          <p:nvPr/>
        </p:nvSpPr>
        <p:spPr>
          <a:xfrm>
            <a:off x="14685654" y="5141474"/>
            <a:ext cx="3232344" cy="420436"/>
          </a:xfrm>
          <a:prstGeom prst="rect">
            <a:avLst/>
          </a:prstGeom>
        </p:spPr>
        <p:txBody>
          <a:bodyPr lIns="0" tIns="0" rIns="0" bIns="0" rtlCol="0" anchor="t">
            <a:spAutoFit/>
          </a:bodyPr>
          <a:lstStyle/>
          <a:p>
            <a:pPr algn="ctr">
              <a:lnSpc>
                <a:spcPts val="3465"/>
              </a:lnSpc>
            </a:pPr>
            <a:r>
              <a:rPr lang="en-US" sz="2475" b="1" u="sng" dirty="0">
                <a:solidFill>
                  <a:srgbClr val="000000"/>
                </a:solidFill>
                <a:latin typeface="Helios Extended Bold"/>
                <a:ea typeface="Helios Extended Bold"/>
                <a:cs typeface="Helios Extended Bold"/>
                <a:sym typeface="Helios Extended Bold"/>
              </a:rPr>
              <a:t>Hot Isostatic Pressing</a:t>
            </a:r>
          </a:p>
        </p:txBody>
      </p:sp>
      <p:pic>
        <p:nvPicPr>
          <p:cNvPr id="1038" name="Picture 14" descr="3d print icon">
            <a:extLst>
              <a:ext uri="{FF2B5EF4-FFF2-40B4-BE49-F238E27FC236}">
                <a16:creationId xmlns:a16="http://schemas.microsoft.com/office/drawing/2014/main" id="{EFED6234-127D-7E20-DFB0-C7B5125C0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335" y="279279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igital twin - Free technology icons">
            <a:extLst>
              <a:ext uri="{FF2B5EF4-FFF2-40B4-BE49-F238E27FC236}">
                <a16:creationId xmlns:a16="http://schemas.microsoft.com/office/drawing/2014/main" id="{0529E801-29AE-B92C-3FE0-A5E9D526E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528" y="2798983"/>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a:extLst>
              <a:ext uri="{FF2B5EF4-FFF2-40B4-BE49-F238E27FC236}">
                <a16:creationId xmlns:a16="http://schemas.microsoft.com/office/drawing/2014/main" id="{B08493BA-C1CA-E836-3615-AEEC611C2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7254" y="2792793"/>
            <a:ext cx="2105383" cy="1486927"/>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press machine Icon - Free PNG &amp; SVG 4060445 - Noun Project">
            <a:extLst>
              <a:ext uri="{FF2B5EF4-FFF2-40B4-BE49-F238E27FC236}">
                <a16:creationId xmlns:a16="http://schemas.microsoft.com/office/drawing/2014/main" id="{B4519F19-6D94-A37A-CAF4-A3206F498A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29841" y="2632147"/>
            <a:ext cx="1582223" cy="158222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E595AD8-21C8-99E9-C2F8-B9C7F0EE9FEE}"/>
              </a:ext>
            </a:extLst>
          </p:cNvPr>
          <p:cNvSpPr txBox="1"/>
          <p:nvPr/>
        </p:nvSpPr>
        <p:spPr>
          <a:xfrm>
            <a:off x="943543" y="6538756"/>
            <a:ext cx="2459521" cy="3096360"/>
          </a:xfrm>
          <a:prstGeom prst="rect">
            <a:avLst/>
          </a:prstGeom>
          <a:solidFill>
            <a:schemeClr val="accent1">
              <a:lumMod val="20000"/>
              <a:lumOff val="80000"/>
            </a:schemeClr>
          </a:solidFill>
        </p:spPr>
        <p:txBody>
          <a:bodyPr wrap="square">
            <a:spAutoFit/>
          </a:bodyPr>
          <a:lstStyle/>
          <a:p>
            <a:pPr algn="l">
              <a:lnSpc>
                <a:spcPts val="1800"/>
              </a:lnSpc>
            </a:pPr>
            <a:r>
              <a:rPr lang="en-US" b="0" i="0" dirty="0">
                <a:solidFill>
                  <a:srgbClr val="1F1F1F"/>
                </a:solidFill>
                <a:effectLst/>
                <a:latin typeface="Google Sans"/>
              </a:rPr>
              <a:t>Additive manufacturing (AM) is </a:t>
            </a:r>
            <a:r>
              <a:rPr lang="en-US" b="0" i="0" dirty="0">
                <a:solidFill>
                  <a:srgbClr val="040C28"/>
                </a:solidFill>
                <a:effectLst/>
                <a:latin typeface="Google Sans"/>
              </a:rPr>
              <a:t>the industrial production name for 3D printing, a computer-controlled process that creates three dimensional objects by depositing materials, usually in layers</a:t>
            </a:r>
            <a:r>
              <a:rPr lang="en-US" b="0" i="0" dirty="0">
                <a:solidFill>
                  <a:srgbClr val="1F1F1F"/>
                </a:solidFill>
                <a:effectLst/>
                <a:latin typeface="Google Sans"/>
              </a:rPr>
              <a:t>.  3d printing materials include plastics, powders, resins, metal and carbon fibre.</a:t>
            </a:r>
            <a:endParaRPr lang="en-CA" dirty="0"/>
          </a:p>
        </p:txBody>
      </p:sp>
      <p:sp>
        <p:nvSpPr>
          <p:cNvPr id="32" name="TextBox 31">
            <a:extLst>
              <a:ext uri="{FF2B5EF4-FFF2-40B4-BE49-F238E27FC236}">
                <a16:creationId xmlns:a16="http://schemas.microsoft.com/office/drawing/2014/main" id="{41DE8A06-CBD5-33FE-469A-11B6E11484CC}"/>
              </a:ext>
            </a:extLst>
          </p:cNvPr>
          <p:cNvSpPr txBox="1"/>
          <p:nvPr/>
        </p:nvSpPr>
        <p:spPr>
          <a:xfrm>
            <a:off x="5398153" y="6517545"/>
            <a:ext cx="2459521" cy="3096360"/>
          </a:xfrm>
          <a:prstGeom prst="rect">
            <a:avLst/>
          </a:prstGeom>
          <a:solidFill>
            <a:schemeClr val="accent1">
              <a:lumMod val="20000"/>
              <a:lumOff val="80000"/>
            </a:schemeClr>
          </a:solidFill>
        </p:spPr>
        <p:txBody>
          <a:bodyPr wrap="square">
            <a:spAutoFit/>
          </a:bodyPr>
          <a:lstStyle/>
          <a:p>
            <a:pPr algn="l">
              <a:lnSpc>
                <a:spcPts val="1800"/>
              </a:lnSpc>
            </a:pPr>
            <a:r>
              <a:rPr lang="en-US" b="0" i="0" dirty="0">
                <a:solidFill>
                  <a:srgbClr val="1F1F1F"/>
                </a:solidFill>
                <a:effectLst/>
                <a:latin typeface="Google Sans"/>
              </a:rPr>
              <a:t>A digital twin is a virtual model of a real-world object, system or process that can use real-time data to simulate behaviour.  Used more in the design and planning stages, this process allows for higher certainty of design which can reduce manufacturing times and cost.</a:t>
            </a:r>
            <a:endParaRPr lang="en-CA" dirty="0"/>
          </a:p>
        </p:txBody>
      </p:sp>
      <p:sp>
        <p:nvSpPr>
          <p:cNvPr id="33" name="TextBox 32">
            <a:extLst>
              <a:ext uri="{FF2B5EF4-FFF2-40B4-BE49-F238E27FC236}">
                <a16:creationId xmlns:a16="http://schemas.microsoft.com/office/drawing/2014/main" id="{B8450CF9-53F6-8F15-76A5-74C1EE3C2DB6}"/>
              </a:ext>
            </a:extLst>
          </p:cNvPr>
          <p:cNvSpPr txBox="1"/>
          <p:nvPr/>
        </p:nvSpPr>
        <p:spPr>
          <a:xfrm>
            <a:off x="10220184" y="6517545"/>
            <a:ext cx="2459521" cy="3096360"/>
          </a:xfrm>
          <a:prstGeom prst="rect">
            <a:avLst/>
          </a:prstGeom>
          <a:solidFill>
            <a:schemeClr val="accent1">
              <a:lumMod val="20000"/>
              <a:lumOff val="80000"/>
            </a:schemeClr>
          </a:solidFill>
        </p:spPr>
        <p:txBody>
          <a:bodyPr wrap="square">
            <a:spAutoFit/>
          </a:bodyPr>
          <a:lstStyle/>
          <a:p>
            <a:pPr algn="l">
              <a:lnSpc>
                <a:spcPts val="1800"/>
              </a:lnSpc>
            </a:pPr>
            <a:r>
              <a:rPr lang="en-US" b="0" i="0" dirty="0">
                <a:solidFill>
                  <a:srgbClr val="1F1F1F"/>
                </a:solidFill>
                <a:effectLst/>
                <a:latin typeface="Google Sans"/>
              </a:rPr>
              <a:t>Artificial Intelligence can assist or improve advanced manufacturing by improving efficiency, reducing costs and increasing quality.  A factory can also link their manufacturing directly with a smart supply chain.</a:t>
            </a:r>
          </a:p>
          <a:p>
            <a:pPr algn="l">
              <a:lnSpc>
                <a:spcPts val="1800"/>
              </a:lnSpc>
            </a:pPr>
            <a:endParaRPr lang="en-US" dirty="0">
              <a:solidFill>
                <a:srgbClr val="1F1F1F"/>
              </a:solidFill>
              <a:latin typeface="Google Sans"/>
            </a:endParaRPr>
          </a:p>
          <a:p>
            <a:pPr algn="l">
              <a:lnSpc>
                <a:spcPts val="1800"/>
              </a:lnSpc>
            </a:pPr>
            <a:endParaRPr lang="en-CA" dirty="0"/>
          </a:p>
        </p:txBody>
      </p:sp>
      <p:sp>
        <p:nvSpPr>
          <p:cNvPr id="34" name="TextBox 33">
            <a:extLst>
              <a:ext uri="{FF2B5EF4-FFF2-40B4-BE49-F238E27FC236}">
                <a16:creationId xmlns:a16="http://schemas.microsoft.com/office/drawing/2014/main" id="{66C1CD4B-C0EB-0E64-716F-85A53D3B6DC4}"/>
              </a:ext>
            </a:extLst>
          </p:cNvPr>
          <p:cNvSpPr txBox="1"/>
          <p:nvPr/>
        </p:nvSpPr>
        <p:spPr>
          <a:xfrm>
            <a:off x="15072065" y="6517545"/>
            <a:ext cx="2459521" cy="3096360"/>
          </a:xfrm>
          <a:prstGeom prst="rect">
            <a:avLst/>
          </a:prstGeom>
          <a:solidFill>
            <a:schemeClr val="accent1">
              <a:lumMod val="20000"/>
              <a:lumOff val="80000"/>
            </a:schemeClr>
          </a:solidFill>
        </p:spPr>
        <p:txBody>
          <a:bodyPr wrap="square">
            <a:spAutoFit/>
          </a:bodyPr>
          <a:lstStyle/>
          <a:p>
            <a:pPr algn="l">
              <a:lnSpc>
                <a:spcPts val="1800"/>
              </a:lnSpc>
            </a:pPr>
            <a:r>
              <a:rPr lang="en-US" b="0" i="0" dirty="0">
                <a:solidFill>
                  <a:srgbClr val="1F1F1F"/>
                </a:solidFill>
                <a:effectLst/>
                <a:latin typeface="Google Sans"/>
              </a:rPr>
              <a:t>Hot Isostatic Pressing (HIP) is an advanced manufacturing process that uses high heat (up to 2200 C) and hig</a:t>
            </a:r>
            <a:r>
              <a:rPr lang="en-US" dirty="0">
                <a:solidFill>
                  <a:srgbClr val="1F1F1F"/>
                </a:solidFill>
                <a:latin typeface="Google Sans"/>
              </a:rPr>
              <a:t>h pressure (up to 45,000 psi) to improve material properties (density, porosity, etc.), bond materials or repair defects</a:t>
            </a:r>
            <a:r>
              <a:rPr lang="en-US" b="0" i="0" dirty="0">
                <a:solidFill>
                  <a:srgbClr val="1F1F1F"/>
                </a:solidFill>
                <a:effectLst/>
                <a:latin typeface="Google Sans"/>
              </a:rPr>
              <a:t>.</a:t>
            </a:r>
          </a:p>
          <a:p>
            <a:pPr algn="l">
              <a:lnSpc>
                <a:spcPts val="1800"/>
              </a:lnSpc>
            </a:pPr>
            <a:endParaRPr lang="en-US" dirty="0">
              <a:solidFill>
                <a:srgbClr val="1F1F1F"/>
              </a:solidFill>
              <a:latin typeface="Google Sans"/>
            </a:endParaRPr>
          </a:p>
          <a:p>
            <a:pPr algn="l">
              <a:lnSpc>
                <a:spcPts val="1800"/>
              </a:lnSpc>
            </a:pPr>
            <a:endParaRPr lang="en-CA" dirty="0"/>
          </a:p>
        </p:txBody>
      </p:sp>
    </p:spTree>
    <p:extLst>
      <p:ext uri="{BB962C8B-B14F-4D97-AF65-F5344CB8AC3E}">
        <p14:creationId xmlns:p14="http://schemas.microsoft.com/office/powerpoint/2010/main" val="2445111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6FA"/>
        </a:solidFill>
        <a:effectLst/>
      </p:bgPr>
    </p:bg>
    <p:spTree>
      <p:nvGrpSpPr>
        <p:cNvPr id="1" name="">
          <a:extLst>
            <a:ext uri="{FF2B5EF4-FFF2-40B4-BE49-F238E27FC236}">
              <a16:creationId xmlns:a16="http://schemas.microsoft.com/office/drawing/2014/main" id="{40F15C2D-4ECC-46FA-678F-8DE5FFC95A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1154C3-6893-6B16-7F13-E465051E4FE1}"/>
              </a:ext>
            </a:extLst>
          </p:cNvPr>
          <p:cNvGrpSpPr/>
          <p:nvPr/>
        </p:nvGrpSpPr>
        <p:grpSpPr>
          <a:xfrm>
            <a:off x="11035746" y="-1427130"/>
            <a:ext cx="11153345" cy="11714130"/>
            <a:chOff x="0" y="-66675"/>
            <a:chExt cx="521080" cy="547280"/>
          </a:xfrm>
        </p:grpSpPr>
        <p:sp>
          <p:nvSpPr>
            <p:cNvPr id="3" name="Freeform 3">
              <a:extLst>
                <a:ext uri="{FF2B5EF4-FFF2-40B4-BE49-F238E27FC236}">
                  <a16:creationId xmlns:a16="http://schemas.microsoft.com/office/drawing/2014/main" id="{282DCCAA-5915-9CAC-BA6C-BF81D29DC1D7}"/>
                </a:ext>
              </a:extLst>
            </p:cNvPr>
            <p:cNvSpPr/>
            <p:nvPr/>
          </p:nvSpPr>
          <p:spPr>
            <a:xfrm>
              <a:off x="0" y="0"/>
              <a:ext cx="521080" cy="480605"/>
            </a:xfrm>
            <a:custGeom>
              <a:avLst/>
              <a:gdLst/>
              <a:ahLst/>
              <a:cxnLst/>
              <a:rect l="l" t="t" r="r" b="b"/>
              <a:pathLst>
                <a:path w="521080" h="480605">
                  <a:moveTo>
                    <a:pt x="203200" y="0"/>
                  </a:moveTo>
                  <a:lnTo>
                    <a:pt x="521080" y="0"/>
                  </a:lnTo>
                  <a:lnTo>
                    <a:pt x="317880" y="480605"/>
                  </a:lnTo>
                  <a:lnTo>
                    <a:pt x="0" y="480605"/>
                  </a:lnTo>
                  <a:lnTo>
                    <a:pt x="203200" y="0"/>
                  </a:lnTo>
                  <a:close/>
                </a:path>
              </a:pathLst>
            </a:custGeom>
            <a:solidFill>
              <a:srgbClr val="0B1320"/>
            </a:solidFill>
          </p:spPr>
          <p:txBody>
            <a:bodyPr/>
            <a:lstStyle/>
            <a:p>
              <a:endParaRPr lang="en-CA"/>
            </a:p>
          </p:txBody>
        </p:sp>
        <p:sp>
          <p:nvSpPr>
            <p:cNvPr id="4" name="TextBox 4">
              <a:extLst>
                <a:ext uri="{FF2B5EF4-FFF2-40B4-BE49-F238E27FC236}">
                  <a16:creationId xmlns:a16="http://schemas.microsoft.com/office/drawing/2014/main" id="{D52C96E7-904C-D9DA-6993-A0FE20919074}"/>
                </a:ext>
              </a:extLst>
            </p:cNvPr>
            <p:cNvSpPr txBox="1"/>
            <p:nvPr/>
          </p:nvSpPr>
          <p:spPr>
            <a:xfrm>
              <a:off x="101600" y="-66675"/>
              <a:ext cx="317880" cy="547280"/>
            </a:xfrm>
            <a:prstGeom prst="rect">
              <a:avLst/>
            </a:prstGeom>
          </p:spPr>
          <p:txBody>
            <a:bodyPr lIns="50800" tIns="50800" rIns="50800" bIns="50800" rtlCol="0" anchor="ctr"/>
            <a:lstStyle/>
            <a:p>
              <a:pPr algn="ctr">
                <a:lnSpc>
                  <a:spcPts val="3319"/>
                </a:lnSpc>
              </a:pPr>
              <a:endParaRPr/>
            </a:p>
          </p:txBody>
        </p:sp>
      </p:grpSp>
      <p:sp>
        <p:nvSpPr>
          <p:cNvPr id="11" name="TextBox 11">
            <a:extLst>
              <a:ext uri="{FF2B5EF4-FFF2-40B4-BE49-F238E27FC236}">
                <a16:creationId xmlns:a16="http://schemas.microsoft.com/office/drawing/2014/main" id="{2799BF84-DCE8-7252-D0A6-583F03B8241D}"/>
              </a:ext>
            </a:extLst>
          </p:cNvPr>
          <p:cNvSpPr txBox="1"/>
          <p:nvPr/>
        </p:nvSpPr>
        <p:spPr>
          <a:xfrm>
            <a:off x="989394" y="1573899"/>
            <a:ext cx="10782300" cy="2079480"/>
          </a:xfrm>
          <a:prstGeom prst="rect">
            <a:avLst/>
          </a:prstGeom>
        </p:spPr>
        <p:txBody>
          <a:bodyPr wrap="square" lIns="0" tIns="0" rIns="0" bIns="0" rtlCol="0" anchor="t">
            <a:spAutoFit/>
          </a:bodyPr>
          <a:lstStyle/>
          <a:p>
            <a:pPr algn="l">
              <a:lnSpc>
                <a:spcPts val="8324"/>
              </a:lnSpc>
            </a:pPr>
            <a:r>
              <a:rPr lang="en-US" sz="4800" dirty="0">
                <a:solidFill>
                  <a:srgbClr val="0B1320"/>
                </a:solidFill>
                <a:latin typeface="League Spartan"/>
                <a:ea typeface="League Spartan"/>
                <a:cs typeface="League Spartan"/>
                <a:sym typeface="League Spartan"/>
              </a:rPr>
              <a:t>Advanced Manufacturing – </a:t>
            </a:r>
          </a:p>
          <a:p>
            <a:pPr algn="l">
              <a:lnSpc>
                <a:spcPts val="8324"/>
              </a:lnSpc>
            </a:pPr>
            <a:r>
              <a:rPr lang="en-US" sz="4800" dirty="0">
                <a:solidFill>
                  <a:srgbClr val="0B1320"/>
                </a:solidFill>
                <a:latin typeface="League Spartan"/>
                <a:ea typeface="League Spartan"/>
                <a:cs typeface="League Spartan"/>
                <a:sym typeface="League Spartan"/>
              </a:rPr>
              <a:t>Who approves it?</a:t>
            </a:r>
          </a:p>
        </p:txBody>
      </p:sp>
      <p:grpSp>
        <p:nvGrpSpPr>
          <p:cNvPr id="12" name="Group 12">
            <a:extLst>
              <a:ext uri="{FF2B5EF4-FFF2-40B4-BE49-F238E27FC236}">
                <a16:creationId xmlns:a16="http://schemas.microsoft.com/office/drawing/2014/main" id="{8C0DC847-0736-08D3-3C18-E11EA10ABE7E}"/>
              </a:ext>
            </a:extLst>
          </p:cNvPr>
          <p:cNvGrpSpPr/>
          <p:nvPr/>
        </p:nvGrpSpPr>
        <p:grpSpPr>
          <a:xfrm>
            <a:off x="-1020273" y="0"/>
            <a:ext cx="7226805" cy="1303133"/>
            <a:chOff x="0" y="0"/>
            <a:chExt cx="3380667" cy="609600"/>
          </a:xfrm>
        </p:grpSpPr>
        <p:sp>
          <p:nvSpPr>
            <p:cNvPr id="13" name="Freeform 13">
              <a:extLst>
                <a:ext uri="{FF2B5EF4-FFF2-40B4-BE49-F238E27FC236}">
                  <a16:creationId xmlns:a16="http://schemas.microsoft.com/office/drawing/2014/main" id="{5C84D236-1F99-D74D-71E9-855C0BCEF099}"/>
                </a:ext>
              </a:extLst>
            </p:cNvPr>
            <p:cNvSpPr/>
            <p:nvPr/>
          </p:nvSpPr>
          <p:spPr>
            <a:xfrm>
              <a:off x="0" y="0"/>
              <a:ext cx="3380667" cy="609600"/>
            </a:xfrm>
            <a:custGeom>
              <a:avLst/>
              <a:gdLst/>
              <a:ahLst/>
              <a:cxnLst/>
              <a:rect l="l" t="t" r="r" b="b"/>
              <a:pathLst>
                <a:path w="3380667" h="609600">
                  <a:moveTo>
                    <a:pt x="203200" y="0"/>
                  </a:moveTo>
                  <a:lnTo>
                    <a:pt x="3380667" y="0"/>
                  </a:lnTo>
                  <a:lnTo>
                    <a:pt x="3177467" y="609600"/>
                  </a:lnTo>
                  <a:lnTo>
                    <a:pt x="0" y="609600"/>
                  </a:lnTo>
                  <a:lnTo>
                    <a:pt x="203200" y="0"/>
                  </a:lnTo>
                  <a:close/>
                </a:path>
              </a:pathLst>
            </a:custGeom>
            <a:solidFill>
              <a:srgbClr val="1C3F60"/>
            </a:solidFill>
          </p:spPr>
          <p:txBody>
            <a:bodyPr/>
            <a:lstStyle/>
            <a:p>
              <a:endParaRPr lang="en-CA"/>
            </a:p>
          </p:txBody>
        </p:sp>
        <p:sp>
          <p:nvSpPr>
            <p:cNvPr id="14" name="TextBox 14">
              <a:extLst>
                <a:ext uri="{FF2B5EF4-FFF2-40B4-BE49-F238E27FC236}">
                  <a16:creationId xmlns:a16="http://schemas.microsoft.com/office/drawing/2014/main" id="{5584C363-8D7A-2FA7-1318-0B23EE3D75C9}"/>
                </a:ext>
              </a:extLst>
            </p:cNvPr>
            <p:cNvSpPr txBox="1"/>
            <p:nvPr/>
          </p:nvSpPr>
          <p:spPr>
            <a:xfrm>
              <a:off x="101600" y="-66675"/>
              <a:ext cx="3177467" cy="676275"/>
            </a:xfrm>
            <a:prstGeom prst="rect">
              <a:avLst/>
            </a:prstGeom>
          </p:spPr>
          <p:txBody>
            <a:bodyPr lIns="50800" tIns="50800" rIns="50800" bIns="50800" rtlCol="0" anchor="ctr"/>
            <a:lstStyle/>
            <a:p>
              <a:pPr algn="ctr">
                <a:lnSpc>
                  <a:spcPts val="3319"/>
                </a:lnSpc>
              </a:pPr>
              <a:endParaRPr/>
            </a:p>
          </p:txBody>
        </p:sp>
      </p:grpSp>
      <p:grpSp>
        <p:nvGrpSpPr>
          <p:cNvPr id="15" name="Group 15">
            <a:extLst>
              <a:ext uri="{FF2B5EF4-FFF2-40B4-BE49-F238E27FC236}">
                <a16:creationId xmlns:a16="http://schemas.microsoft.com/office/drawing/2014/main" id="{044A4804-F083-FE8D-4173-75E66577354E}"/>
              </a:ext>
            </a:extLst>
          </p:cNvPr>
          <p:cNvGrpSpPr/>
          <p:nvPr/>
        </p:nvGrpSpPr>
        <p:grpSpPr>
          <a:xfrm>
            <a:off x="12375054" y="9448108"/>
            <a:ext cx="6580569" cy="838892"/>
            <a:chOff x="0" y="0"/>
            <a:chExt cx="3770039" cy="480605"/>
          </a:xfrm>
        </p:grpSpPr>
        <p:sp>
          <p:nvSpPr>
            <p:cNvPr id="16" name="Freeform 16">
              <a:extLst>
                <a:ext uri="{FF2B5EF4-FFF2-40B4-BE49-F238E27FC236}">
                  <a16:creationId xmlns:a16="http://schemas.microsoft.com/office/drawing/2014/main" id="{52DA4AD9-3193-2800-0185-5FA092935D1C}"/>
                </a:ext>
              </a:extLst>
            </p:cNvPr>
            <p:cNvSpPr/>
            <p:nvPr/>
          </p:nvSpPr>
          <p:spPr>
            <a:xfrm>
              <a:off x="0" y="0"/>
              <a:ext cx="3770038" cy="480605"/>
            </a:xfrm>
            <a:custGeom>
              <a:avLst/>
              <a:gdLst/>
              <a:ahLst/>
              <a:cxnLst/>
              <a:rect l="l" t="t" r="r" b="b"/>
              <a:pathLst>
                <a:path w="3770038" h="480605">
                  <a:moveTo>
                    <a:pt x="203200" y="0"/>
                  </a:moveTo>
                  <a:lnTo>
                    <a:pt x="3770038" y="0"/>
                  </a:lnTo>
                  <a:lnTo>
                    <a:pt x="3566838" y="480605"/>
                  </a:lnTo>
                  <a:lnTo>
                    <a:pt x="0" y="480605"/>
                  </a:lnTo>
                  <a:lnTo>
                    <a:pt x="203200" y="0"/>
                  </a:lnTo>
                  <a:close/>
                </a:path>
              </a:pathLst>
            </a:custGeom>
            <a:solidFill>
              <a:srgbClr val="1C3F60"/>
            </a:solidFill>
          </p:spPr>
          <p:txBody>
            <a:bodyPr/>
            <a:lstStyle/>
            <a:p>
              <a:endParaRPr lang="en-CA"/>
            </a:p>
          </p:txBody>
        </p:sp>
        <p:sp>
          <p:nvSpPr>
            <p:cNvPr id="17" name="TextBox 17">
              <a:extLst>
                <a:ext uri="{FF2B5EF4-FFF2-40B4-BE49-F238E27FC236}">
                  <a16:creationId xmlns:a16="http://schemas.microsoft.com/office/drawing/2014/main" id="{BABC3BB7-0749-AA70-F607-DCB8F830A5B6}"/>
                </a:ext>
              </a:extLst>
            </p:cNvPr>
            <p:cNvSpPr txBox="1"/>
            <p:nvPr/>
          </p:nvSpPr>
          <p:spPr>
            <a:xfrm>
              <a:off x="101600" y="-66675"/>
              <a:ext cx="3566839" cy="547280"/>
            </a:xfrm>
            <a:prstGeom prst="rect">
              <a:avLst/>
            </a:prstGeom>
          </p:spPr>
          <p:txBody>
            <a:bodyPr lIns="50800" tIns="50800" rIns="50800" bIns="50800" rtlCol="0" anchor="ctr"/>
            <a:lstStyle/>
            <a:p>
              <a:pPr algn="ctr">
                <a:lnSpc>
                  <a:spcPts val="3319"/>
                </a:lnSpc>
              </a:pPr>
              <a:endParaRPr/>
            </a:p>
          </p:txBody>
        </p:sp>
      </p:grpSp>
      <p:sp>
        <p:nvSpPr>
          <p:cNvPr id="18" name="TextBox 18">
            <a:extLst>
              <a:ext uri="{FF2B5EF4-FFF2-40B4-BE49-F238E27FC236}">
                <a16:creationId xmlns:a16="http://schemas.microsoft.com/office/drawing/2014/main" id="{344B0CAF-B6FF-A506-836C-D8C17DEAD416}"/>
              </a:ext>
            </a:extLst>
          </p:cNvPr>
          <p:cNvSpPr txBox="1"/>
          <p:nvPr/>
        </p:nvSpPr>
        <p:spPr>
          <a:xfrm>
            <a:off x="13156226" y="9613554"/>
            <a:ext cx="4575045" cy="441226"/>
          </a:xfrm>
          <a:prstGeom prst="rect">
            <a:avLst/>
          </a:prstGeom>
        </p:spPr>
        <p:txBody>
          <a:bodyPr lIns="0" tIns="0" rIns="0" bIns="0" rtlCol="0" anchor="t">
            <a:spAutoFit/>
          </a:bodyPr>
          <a:lstStyle/>
          <a:p>
            <a:pPr algn="r">
              <a:lnSpc>
                <a:spcPts val="3499"/>
              </a:lnSpc>
            </a:pPr>
            <a:r>
              <a:rPr lang="en-US" sz="2499">
                <a:solidFill>
                  <a:srgbClr val="FFFFFF"/>
                </a:solidFill>
                <a:latin typeface="Helios Extended"/>
                <a:ea typeface="Helios Extended"/>
                <a:cs typeface="Helios Extended"/>
                <a:sym typeface="Helios Extended"/>
              </a:rPr>
              <a:t>www.ocni.ca</a:t>
            </a:r>
          </a:p>
        </p:txBody>
      </p:sp>
      <p:sp>
        <p:nvSpPr>
          <p:cNvPr id="19" name="Freeform 19">
            <a:extLst>
              <a:ext uri="{FF2B5EF4-FFF2-40B4-BE49-F238E27FC236}">
                <a16:creationId xmlns:a16="http://schemas.microsoft.com/office/drawing/2014/main" id="{13CAB6A9-A8A8-6AD4-9F8E-6859BAC10E9F}"/>
              </a:ext>
            </a:extLst>
          </p:cNvPr>
          <p:cNvSpPr/>
          <p:nvPr/>
        </p:nvSpPr>
        <p:spPr>
          <a:xfrm>
            <a:off x="699936" y="111135"/>
            <a:ext cx="4078728" cy="1080863"/>
          </a:xfrm>
          <a:custGeom>
            <a:avLst/>
            <a:gdLst/>
            <a:ahLst/>
            <a:cxnLst/>
            <a:rect l="l" t="t" r="r" b="b"/>
            <a:pathLst>
              <a:path w="4078728" h="1080863">
                <a:moveTo>
                  <a:pt x="0" y="0"/>
                </a:moveTo>
                <a:lnTo>
                  <a:pt x="4078727" y="0"/>
                </a:lnTo>
                <a:lnTo>
                  <a:pt x="4078727" y="1080863"/>
                </a:lnTo>
                <a:lnTo>
                  <a:pt x="0" y="1080863"/>
                </a:lnTo>
                <a:lnTo>
                  <a:pt x="0" y="0"/>
                </a:lnTo>
                <a:close/>
              </a:path>
            </a:pathLst>
          </a:custGeom>
          <a:blipFill>
            <a:blip r:embed="rId2"/>
            <a:stretch>
              <a:fillRect/>
            </a:stretch>
          </a:blipFill>
        </p:spPr>
        <p:txBody>
          <a:bodyPr/>
          <a:lstStyle/>
          <a:p>
            <a:endParaRPr lang="en-CA"/>
          </a:p>
        </p:txBody>
      </p:sp>
      <p:pic>
        <p:nvPicPr>
          <p:cNvPr id="2052" name="Picture 4" descr="Power plant - Free industry icons">
            <a:extLst>
              <a:ext uri="{FF2B5EF4-FFF2-40B4-BE49-F238E27FC236}">
                <a16:creationId xmlns:a16="http://schemas.microsoft.com/office/drawing/2014/main" id="{63EB46E0-8185-4A22-96A8-CA9D1502F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95" y="7196625"/>
            <a:ext cx="1049437" cy="10494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uclear regulation is unique - International perspective on ...">
            <a:extLst>
              <a:ext uri="{FF2B5EF4-FFF2-40B4-BE49-F238E27FC236}">
                <a16:creationId xmlns:a16="http://schemas.microsoft.com/office/drawing/2014/main" id="{7B79DC37-097E-6C1D-5D56-DFB1989104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695" y="3811916"/>
            <a:ext cx="1236037" cy="12360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nufacturing Logo PNG Transparent Images Free Download ...">
            <a:extLst>
              <a:ext uri="{FF2B5EF4-FFF2-40B4-BE49-F238E27FC236}">
                <a16:creationId xmlns:a16="http://schemas.microsoft.com/office/drawing/2014/main" id="{9744F009-D7A1-E686-872A-027567B28B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695" y="8641261"/>
            <a:ext cx="1049437" cy="10494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1B12010-7C96-1FAA-067E-C883F69A2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695" y="5594982"/>
            <a:ext cx="1113320" cy="11133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1F5A82B-9637-D942-677C-F7AAD93E2B4A}"/>
              </a:ext>
            </a:extLst>
          </p:cNvPr>
          <p:cNvSpPr txBox="1"/>
          <p:nvPr/>
        </p:nvSpPr>
        <p:spPr>
          <a:xfrm>
            <a:off x="2504410" y="4040007"/>
            <a:ext cx="6169871" cy="923330"/>
          </a:xfrm>
          <a:prstGeom prst="rect">
            <a:avLst/>
          </a:prstGeom>
          <a:noFill/>
        </p:spPr>
        <p:txBody>
          <a:bodyPr wrap="square" rtlCol="0">
            <a:spAutoFit/>
          </a:bodyPr>
          <a:lstStyle/>
          <a:p>
            <a:r>
              <a:rPr lang="en-CA" b="1" dirty="0"/>
              <a:t>Grants ‘license to operate’ which includes requirements on the material properties, procurement and manufacturing of nuclear components.</a:t>
            </a:r>
          </a:p>
        </p:txBody>
      </p:sp>
      <p:sp>
        <p:nvSpPr>
          <p:cNvPr id="10" name="TextBox 9">
            <a:extLst>
              <a:ext uri="{FF2B5EF4-FFF2-40B4-BE49-F238E27FC236}">
                <a16:creationId xmlns:a16="http://schemas.microsoft.com/office/drawing/2014/main" id="{AA31C86F-996E-B87E-A374-623FF48C3757}"/>
              </a:ext>
            </a:extLst>
          </p:cNvPr>
          <p:cNvSpPr txBox="1"/>
          <p:nvPr/>
        </p:nvSpPr>
        <p:spPr>
          <a:xfrm>
            <a:off x="2504411" y="5763557"/>
            <a:ext cx="6169871" cy="923330"/>
          </a:xfrm>
          <a:prstGeom prst="rect">
            <a:avLst/>
          </a:prstGeom>
          <a:noFill/>
        </p:spPr>
        <p:txBody>
          <a:bodyPr wrap="square" rtlCol="0">
            <a:spAutoFit/>
          </a:bodyPr>
          <a:lstStyle/>
          <a:p>
            <a:r>
              <a:rPr lang="en-CA" b="1" dirty="0"/>
              <a:t>Creates, manages and updates most quality standards applied to design, manufacturing or procurement of nuclear items in Canada.</a:t>
            </a:r>
          </a:p>
        </p:txBody>
      </p:sp>
      <p:sp>
        <p:nvSpPr>
          <p:cNvPr id="20" name="TextBox 19">
            <a:extLst>
              <a:ext uri="{FF2B5EF4-FFF2-40B4-BE49-F238E27FC236}">
                <a16:creationId xmlns:a16="http://schemas.microsoft.com/office/drawing/2014/main" id="{A5E93433-B4E3-A875-CA5A-84D5224CF715}"/>
              </a:ext>
            </a:extLst>
          </p:cNvPr>
          <p:cNvSpPr txBox="1"/>
          <p:nvPr/>
        </p:nvSpPr>
        <p:spPr>
          <a:xfrm>
            <a:off x="2511337" y="7259678"/>
            <a:ext cx="6169871" cy="923330"/>
          </a:xfrm>
          <a:prstGeom prst="rect">
            <a:avLst/>
          </a:prstGeom>
          <a:noFill/>
        </p:spPr>
        <p:txBody>
          <a:bodyPr wrap="square" rtlCol="0">
            <a:spAutoFit/>
          </a:bodyPr>
          <a:lstStyle/>
          <a:p>
            <a:r>
              <a:rPr lang="en-CA" b="1" dirty="0"/>
              <a:t>Canadian nuclear utilities prescribe the quality standards they require for all design, manufacturing, procurement and installation.</a:t>
            </a:r>
          </a:p>
        </p:txBody>
      </p:sp>
      <p:sp>
        <p:nvSpPr>
          <p:cNvPr id="21" name="TextBox 20">
            <a:extLst>
              <a:ext uri="{FF2B5EF4-FFF2-40B4-BE49-F238E27FC236}">
                <a16:creationId xmlns:a16="http://schemas.microsoft.com/office/drawing/2014/main" id="{0A699AFB-3E8B-0859-8039-1D9BFCBF252C}"/>
              </a:ext>
            </a:extLst>
          </p:cNvPr>
          <p:cNvSpPr txBox="1"/>
          <p:nvPr/>
        </p:nvSpPr>
        <p:spPr>
          <a:xfrm>
            <a:off x="2511337" y="8686249"/>
            <a:ext cx="6169871" cy="923330"/>
          </a:xfrm>
          <a:prstGeom prst="rect">
            <a:avLst/>
          </a:prstGeom>
          <a:noFill/>
        </p:spPr>
        <p:txBody>
          <a:bodyPr wrap="square" rtlCol="0">
            <a:spAutoFit/>
          </a:bodyPr>
          <a:lstStyle/>
          <a:p>
            <a:r>
              <a:rPr lang="en-CA" b="1" dirty="0"/>
              <a:t>Technology vendors and engineering companies can undertake to demonstrate the benefit or safety of a ‘non-compliant’ item, such as a process or a component, for their client to approve.</a:t>
            </a:r>
          </a:p>
        </p:txBody>
      </p:sp>
      <p:sp>
        <p:nvSpPr>
          <p:cNvPr id="5" name="TextBox 4">
            <a:extLst>
              <a:ext uri="{FF2B5EF4-FFF2-40B4-BE49-F238E27FC236}">
                <a16:creationId xmlns:a16="http://schemas.microsoft.com/office/drawing/2014/main" id="{59BFB6CA-EAC6-52B9-1F23-C38B292B315B}"/>
              </a:ext>
            </a:extLst>
          </p:cNvPr>
          <p:cNvSpPr txBox="1"/>
          <p:nvPr/>
        </p:nvSpPr>
        <p:spPr>
          <a:xfrm>
            <a:off x="15438925" y="1434730"/>
            <a:ext cx="3749137"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ea typeface="Calibri"/>
                <a:cs typeface="Calibri"/>
              </a:rPr>
              <a:t>Canada's nuclear regulator uses a risk-based approach to determining the appropriate level of safety/quality code/inspections.  Our nuclear licensed facilities can undertake to demonstrate the suitability/safety of a proposed exception or modification that would otherwise not be compliant.</a:t>
            </a:r>
            <a:r>
              <a:rPr lang="en-US" sz="2400" dirty="0">
                <a:solidFill>
                  <a:schemeClr val="bg1"/>
                </a:solidFill>
                <a:ea typeface="Calibri"/>
                <a:cs typeface="Calibri"/>
              </a:rPr>
              <a:t> </a:t>
            </a:r>
          </a:p>
        </p:txBody>
      </p:sp>
      <p:sp>
        <p:nvSpPr>
          <p:cNvPr id="6" name="TextBox 5">
            <a:extLst>
              <a:ext uri="{FF2B5EF4-FFF2-40B4-BE49-F238E27FC236}">
                <a16:creationId xmlns:a16="http://schemas.microsoft.com/office/drawing/2014/main" id="{9D276508-2614-8738-9296-90D88F93502D}"/>
              </a:ext>
            </a:extLst>
          </p:cNvPr>
          <p:cNvSpPr txBox="1"/>
          <p:nvPr/>
        </p:nvSpPr>
        <p:spPr>
          <a:xfrm>
            <a:off x="12846423" y="7276191"/>
            <a:ext cx="565630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ea typeface="Calibri"/>
                <a:cs typeface="Calibri"/>
              </a:rPr>
              <a:t>Nuclear Quality Standards vs Technical </a:t>
            </a:r>
            <a:r>
              <a:rPr lang="en-US" sz="2800" b="1" err="1">
                <a:solidFill>
                  <a:schemeClr val="bg1"/>
                </a:solidFill>
                <a:ea typeface="Calibri"/>
                <a:cs typeface="Calibri"/>
              </a:rPr>
              <a:t>Specificaitons</a:t>
            </a:r>
            <a:endParaRPr lang="en-US" sz="2800" b="1">
              <a:solidFill>
                <a:schemeClr val="bg1"/>
              </a:solidFill>
              <a:ea typeface="Calibri"/>
              <a:cs typeface="Calibri"/>
            </a:endParaRPr>
          </a:p>
        </p:txBody>
      </p:sp>
    </p:spTree>
    <p:extLst>
      <p:ext uri="{BB962C8B-B14F-4D97-AF65-F5344CB8AC3E}">
        <p14:creationId xmlns:p14="http://schemas.microsoft.com/office/powerpoint/2010/main" val="35291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57E42CFF861D47A2AD897E4105DCA9" ma:contentTypeVersion="19" ma:contentTypeDescription="Create a new document." ma:contentTypeScope="" ma:versionID="3ca401a18057495c1d1f38e13a298344">
  <xsd:schema xmlns:xsd="http://www.w3.org/2001/XMLSchema" xmlns:xs="http://www.w3.org/2001/XMLSchema" xmlns:p="http://schemas.microsoft.com/office/2006/metadata/properties" xmlns:ns2="77f1bbf3-0f1e-4181-9a00-c83cc86b8ea4" xmlns:ns3="56a8e8ff-dd66-4da6-be2a-bbcb2fed42e0" targetNamespace="http://schemas.microsoft.com/office/2006/metadata/properties" ma:root="true" ma:fieldsID="22092b3382028b81915cb8ea2abfa055" ns2:_="" ns3:_="">
    <xsd:import namespace="77f1bbf3-0f1e-4181-9a00-c83cc86b8ea4"/>
    <xsd:import namespace="56a8e8ff-dd66-4da6-be2a-bbcb2fed42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f1bbf3-0f1e-4181-9a00-c83cc86b8e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f11f03e-12bb-45ec-8f48-314361a5e6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_Flow_SignoffStatus" ma:index="25" nillable="true" ma:displayName="Sign-off status" ma:internalName="Sign_x002d_off_x0020_status">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a8e8ff-dd66-4da6-be2a-bbcb2fed42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816ada5-b297-4105-ae2d-81c14df5f4c9}" ma:internalName="TaxCatchAll" ma:showField="CatchAllData" ma:web="56a8e8ff-dd66-4da6-be2a-bbcb2fed42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f1bbf3-0f1e-4181-9a00-c83cc86b8ea4">
      <Terms xmlns="http://schemas.microsoft.com/office/infopath/2007/PartnerControls"/>
    </lcf76f155ced4ddcb4097134ff3c332f>
    <_Flow_SignoffStatus xmlns="77f1bbf3-0f1e-4181-9a00-c83cc86b8ea4" xsi:nil="true"/>
    <TaxCatchAll xmlns="56a8e8ff-dd66-4da6-be2a-bbcb2fed42e0" xsi:nil="true"/>
  </documentManagement>
</p:properties>
</file>

<file path=customXml/itemProps1.xml><?xml version="1.0" encoding="utf-8"?>
<ds:datastoreItem xmlns:ds="http://schemas.openxmlformats.org/officeDocument/2006/customXml" ds:itemID="{2D9F17D5-B605-40B6-B52C-4928B8A426C4}">
  <ds:schemaRefs>
    <ds:schemaRef ds:uri="http://schemas.microsoft.com/sharepoint/v3/contenttype/forms"/>
  </ds:schemaRefs>
</ds:datastoreItem>
</file>

<file path=customXml/itemProps2.xml><?xml version="1.0" encoding="utf-8"?>
<ds:datastoreItem xmlns:ds="http://schemas.openxmlformats.org/officeDocument/2006/customXml" ds:itemID="{BD7F154E-8EA2-4875-8D33-EA77C1D16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f1bbf3-0f1e-4181-9a00-c83cc86b8ea4"/>
    <ds:schemaRef ds:uri="56a8e8ff-dd66-4da6-be2a-bbcb2fed42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41CC84-8D51-408A-8A8A-B3EF6B21B4A2}">
  <ds:schemaRefs>
    <ds:schemaRef ds:uri="http://purl.org/dc/elements/1.1/"/>
    <ds:schemaRef ds:uri="77f1bbf3-0f1e-4181-9a00-c83cc86b8ea4"/>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 ds:uri="http://www.w3.org/XML/1998/namespace"/>
    <ds:schemaRef ds:uri="http://schemas.openxmlformats.org/package/2006/metadata/core-properties"/>
    <ds:schemaRef ds:uri="56a8e8ff-dd66-4da6-be2a-bbcb2fed42e0"/>
  </ds:schemaRefs>
</ds:datastoreItem>
</file>

<file path=docProps/app.xml><?xml version="1.0" encoding="utf-8"?>
<Properties xmlns="http://schemas.openxmlformats.org/officeDocument/2006/extended-properties" xmlns:vt="http://schemas.openxmlformats.org/officeDocument/2006/docPropsVTypes">
  <TotalTime>237</TotalTime>
  <Words>1845</Words>
  <Application>Microsoft Office PowerPoint</Application>
  <PresentationFormat>Custom</PresentationFormat>
  <Paragraphs>168</Paragraphs>
  <Slides>31</Slides>
  <Notes>17</Notes>
  <HiddenSlides>2</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OCNI Membership Overview 2024</dc:title>
  <dc:creator>Brian Fehrenbach</dc:creator>
  <cp:lastModifiedBy>Brian Fehrenbach</cp:lastModifiedBy>
  <cp:revision>944</cp:revision>
  <dcterms:created xsi:type="dcterms:W3CDTF">2006-08-16T00:00:00Z</dcterms:created>
  <dcterms:modified xsi:type="dcterms:W3CDTF">2024-11-28T17:58:08Z</dcterms:modified>
  <dc:identifier>DAGB7x6RvOc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0x0101002157E42CFF861D47A2AD897E4105DCA9</vt:lpwstr>
  </property>
</Properties>
</file>